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Lst>
  <p:sldSz cy="5143500" cx="9144000"/>
  <p:notesSz cx="6858000" cy="9144000"/>
  <p:embeddedFontLst>
    <p:embeddedFont>
      <p:font typeface="Proxima Nova"/>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font" Target="fonts/ProximaNova-regular.fntdata"/><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font" Target="fonts/ProximaNova-italic.fntdata"/><Relationship Id="rId23" Type="http://schemas.openxmlformats.org/officeDocument/2006/relationships/slide" Target="slides/slide19.xml"/><Relationship Id="rId67" Type="http://schemas.openxmlformats.org/officeDocument/2006/relationships/font" Target="fonts/ProximaNova-bold.fntdata"/><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ProximaNova-bold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 name="Shape 55"/>
        <p:cNvGrpSpPr/>
        <p:nvPr/>
      </p:nvGrpSpPr>
      <p:grpSpPr>
        <a:xfrm>
          <a:off x="0" y="0"/>
          <a:ext cx="0" cy="0"/>
          <a:chOff x="0" y="0"/>
          <a:chExt cx="0" cy="0"/>
        </a:xfrm>
      </p:grpSpPr>
      <p:sp>
        <p:nvSpPr>
          <p:cNvPr id="56" name="Shape 56"/>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7" name="Shape 5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 name="Shape 61"/>
        <p:cNvGrpSpPr/>
        <p:nvPr/>
      </p:nvGrpSpPr>
      <p:grpSpPr>
        <a:xfrm>
          <a:off x="0" y="0"/>
          <a:ext cx="0" cy="0"/>
          <a:chOff x="0" y="0"/>
          <a:chExt cx="0" cy="0"/>
        </a:xfrm>
      </p:grpSpPr>
      <p:sp>
        <p:nvSpPr>
          <p:cNvPr id="62" name="Shape 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 name="Shape 6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 name="Shape 66"/>
        <p:cNvGrpSpPr/>
        <p:nvPr/>
      </p:nvGrpSpPr>
      <p:grpSpPr>
        <a:xfrm>
          <a:off x="0" y="0"/>
          <a:ext cx="0" cy="0"/>
          <a:chOff x="0" y="0"/>
          <a:chExt cx="0" cy="0"/>
        </a:xfrm>
      </p:grpSpPr>
      <p:sp>
        <p:nvSpPr>
          <p:cNvPr id="67" name="Shape 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 name="Shape 6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 name="Shape 71"/>
        <p:cNvGrpSpPr/>
        <p:nvPr/>
      </p:nvGrpSpPr>
      <p:grpSpPr>
        <a:xfrm>
          <a:off x="0" y="0"/>
          <a:ext cx="0" cy="0"/>
          <a:chOff x="0" y="0"/>
          <a:chExt cx="0" cy="0"/>
        </a:xfrm>
      </p:grpSpPr>
      <p:sp>
        <p:nvSpPr>
          <p:cNvPr id="72" name="Shape 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3" name="Shape 7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 name="Shape 9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Shape 10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 name="Shape 114"/>
        <p:cNvGrpSpPr/>
        <p:nvPr/>
      </p:nvGrpSpPr>
      <p:grpSpPr>
        <a:xfrm>
          <a:off x="0" y="0"/>
          <a:ext cx="0" cy="0"/>
          <a:chOff x="0" y="0"/>
          <a:chExt cx="0" cy="0"/>
        </a:xfrm>
      </p:grpSpPr>
      <p:sp>
        <p:nvSpPr>
          <p:cNvPr id="115" name="Shape 1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 name="Shape 11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 name="Shape 120"/>
        <p:cNvGrpSpPr/>
        <p:nvPr/>
      </p:nvGrpSpPr>
      <p:grpSpPr>
        <a:xfrm>
          <a:off x="0" y="0"/>
          <a:ext cx="0" cy="0"/>
          <a:chOff x="0" y="0"/>
          <a:chExt cx="0" cy="0"/>
        </a:xfrm>
      </p:grpSpPr>
      <p:sp>
        <p:nvSpPr>
          <p:cNvPr id="121" name="Shape 1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 name="Shape 12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4" name="Shape 174"/>
        <p:cNvGrpSpPr/>
        <p:nvPr/>
      </p:nvGrpSpPr>
      <p:grpSpPr>
        <a:xfrm>
          <a:off x="0" y="0"/>
          <a:ext cx="0" cy="0"/>
          <a:chOff x="0" y="0"/>
          <a:chExt cx="0" cy="0"/>
        </a:xfrm>
      </p:grpSpPr>
      <p:sp>
        <p:nvSpPr>
          <p:cNvPr id="175" name="Shape 1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6" name="Shape 1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9" name="Shape 179"/>
        <p:cNvGrpSpPr/>
        <p:nvPr/>
      </p:nvGrpSpPr>
      <p:grpSpPr>
        <a:xfrm>
          <a:off x="0" y="0"/>
          <a:ext cx="0" cy="0"/>
          <a:chOff x="0" y="0"/>
          <a:chExt cx="0" cy="0"/>
        </a:xfrm>
      </p:grpSpPr>
      <p:sp>
        <p:nvSpPr>
          <p:cNvPr id="180" name="Shape 1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1" name="Shape 18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0" name="Shape 190"/>
        <p:cNvGrpSpPr/>
        <p:nvPr/>
      </p:nvGrpSpPr>
      <p:grpSpPr>
        <a:xfrm>
          <a:off x="0" y="0"/>
          <a:ext cx="0" cy="0"/>
          <a:chOff x="0" y="0"/>
          <a:chExt cx="0" cy="0"/>
        </a:xfrm>
      </p:grpSpPr>
      <p:sp>
        <p:nvSpPr>
          <p:cNvPr id="191" name="Shape 1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Shape 1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5" name="Shape 195"/>
        <p:cNvGrpSpPr/>
        <p:nvPr/>
      </p:nvGrpSpPr>
      <p:grpSpPr>
        <a:xfrm>
          <a:off x="0" y="0"/>
          <a:ext cx="0" cy="0"/>
          <a:chOff x="0" y="0"/>
          <a:chExt cx="0" cy="0"/>
        </a:xfrm>
      </p:grpSpPr>
      <p:sp>
        <p:nvSpPr>
          <p:cNvPr id="196" name="Shape 1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7" name="Shape 1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3" name="Shape 20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6" name="Shape 206"/>
        <p:cNvGrpSpPr/>
        <p:nvPr/>
      </p:nvGrpSpPr>
      <p:grpSpPr>
        <a:xfrm>
          <a:off x="0" y="0"/>
          <a:ext cx="0" cy="0"/>
          <a:chOff x="0" y="0"/>
          <a:chExt cx="0" cy="0"/>
        </a:xfrm>
      </p:grpSpPr>
      <p:sp>
        <p:nvSpPr>
          <p:cNvPr id="207" name="Shape 2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8" name="Shape 20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2" name="Shape 212"/>
        <p:cNvGrpSpPr/>
        <p:nvPr/>
      </p:nvGrpSpPr>
      <p:grpSpPr>
        <a:xfrm>
          <a:off x="0" y="0"/>
          <a:ext cx="0" cy="0"/>
          <a:chOff x="0" y="0"/>
          <a:chExt cx="0" cy="0"/>
        </a:xfrm>
      </p:grpSpPr>
      <p:sp>
        <p:nvSpPr>
          <p:cNvPr id="213" name="Shape 2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4" name="Shape 21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7" name="Shape 217"/>
        <p:cNvGrpSpPr/>
        <p:nvPr/>
      </p:nvGrpSpPr>
      <p:grpSpPr>
        <a:xfrm>
          <a:off x="0" y="0"/>
          <a:ext cx="0" cy="0"/>
          <a:chOff x="0" y="0"/>
          <a:chExt cx="0" cy="0"/>
        </a:xfrm>
      </p:grpSpPr>
      <p:sp>
        <p:nvSpPr>
          <p:cNvPr id="218" name="Shape 2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9" name="Shape 2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5" name="Shape 22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8" name="Shape 228"/>
        <p:cNvGrpSpPr/>
        <p:nvPr/>
      </p:nvGrpSpPr>
      <p:grpSpPr>
        <a:xfrm>
          <a:off x="0" y="0"/>
          <a:ext cx="0" cy="0"/>
          <a:chOff x="0" y="0"/>
          <a:chExt cx="0" cy="0"/>
        </a:xfrm>
      </p:grpSpPr>
      <p:sp>
        <p:nvSpPr>
          <p:cNvPr id="229" name="Shape 2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0" name="Shape 23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1" name="Shape 24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 name="Shape 245"/>
        <p:cNvGrpSpPr/>
        <p:nvPr/>
      </p:nvGrpSpPr>
      <p:grpSpPr>
        <a:xfrm>
          <a:off x="0" y="0"/>
          <a:ext cx="0" cy="0"/>
          <a:chOff x="0" y="0"/>
          <a:chExt cx="0" cy="0"/>
        </a:xfrm>
      </p:grpSpPr>
      <p:sp>
        <p:nvSpPr>
          <p:cNvPr id="246" name="Shape 2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7" name="Shape 24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0" name="Shape 250"/>
        <p:cNvGrpSpPr/>
        <p:nvPr/>
      </p:nvGrpSpPr>
      <p:grpSpPr>
        <a:xfrm>
          <a:off x="0" y="0"/>
          <a:ext cx="0" cy="0"/>
          <a:chOff x="0" y="0"/>
          <a:chExt cx="0" cy="0"/>
        </a:xfrm>
      </p:grpSpPr>
      <p:sp>
        <p:nvSpPr>
          <p:cNvPr id="251" name="Shape 2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2" name="Shape 25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6" name="Shape 256"/>
        <p:cNvGrpSpPr/>
        <p:nvPr/>
      </p:nvGrpSpPr>
      <p:grpSpPr>
        <a:xfrm>
          <a:off x="0" y="0"/>
          <a:ext cx="0" cy="0"/>
          <a:chOff x="0" y="0"/>
          <a:chExt cx="0" cy="0"/>
        </a:xfrm>
      </p:grpSpPr>
      <p:sp>
        <p:nvSpPr>
          <p:cNvPr id="257" name="Shape 2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8" name="Shape 2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2" name="Shape 262"/>
        <p:cNvGrpSpPr/>
        <p:nvPr/>
      </p:nvGrpSpPr>
      <p:grpSpPr>
        <a:xfrm>
          <a:off x="0" y="0"/>
          <a:ext cx="0" cy="0"/>
          <a:chOff x="0" y="0"/>
          <a:chExt cx="0" cy="0"/>
        </a:xfrm>
      </p:grpSpPr>
      <p:sp>
        <p:nvSpPr>
          <p:cNvPr id="263" name="Shape 2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4" name="Shape 26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7" name="Shape 267"/>
        <p:cNvGrpSpPr/>
        <p:nvPr/>
      </p:nvGrpSpPr>
      <p:grpSpPr>
        <a:xfrm>
          <a:off x="0" y="0"/>
          <a:ext cx="0" cy="0"/>
          <a:chOff x="0" y="0"/>
          <a:chExt cx="0" cy="0"/>
        </a:xfrm>
      </p:grpSpPr>
      <p:sp>
        <p:nvSpPr>
          <p:cNvPr id="268" name="Shape 2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9" name="Shape 26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0" name="Shape 28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3" name="Shape 283"/>
        <p:cNvGrpSpPr/>
        <p:nvPr/>
      </p:nvGrpSpPr>
      <p:grpSpPr>
        <a:xfrm>
          <a:off x="0" y="0"/>
          <a:ext cx="0" cy="0"/>
          <a:chOff x="0" y="0"/>
          <a:chExt cx="0" cy="0"/>
        </a:xfrm>
      </p:grpSpPr>
      <p:sp>
        <p:nvSpPr>
          <p:cNvPr id="284" name="Shape 2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5" name="Shape 2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0" name="Shape 2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3" name="Shape 293"/>
        <p:cNvGrpSpPr/>
        <p:nvPr/>
      </p:nvGrpSpPr>
      <p:grpSpPr>
        <a:xfrm>
          <a:off x="0" y="0"/>
          <a:ext cx="0" cy="0"/>
          <a:chOff x="0" y="0"/>
          <a:chExt cx="0" cy="0"/>
        </a:xfrm>
      </p:grpSpPr>
      <p:sp>
        <p:nvSpPr>
          <p:cNvPr id="294" name="Shape 2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5" name="Shape 29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9" name="Shape 299"/>
        <p:cNvGrpSpPr/>
        <p:nvPr/>
      </p:nvGrpSpPr>
      <p:grpSpPr>
        <a:xfrm>
          <a:off x="0" y="0"/>
          <a:ext cx="0" cy="0"/>
          <a:chOff x="0" y="0"/>
          <a:chExt cx="0" cy="0"/>
        </a:xfrm>
      </p:grpSpPr>
      <p:sp>
        <p:nvSpPr>
          <p:cNvPr id="300" name="Shape 3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4" name="Shape 304"/>
        <p:cNvGrpSpPr/>
        <p:nvPr/>
      </p:nvGrpSpPr>
      <p:grpSpPr>
        <a:xfrm>
          <a:off x="0" y="0"/>
          <a:ext cx="0" cy="0"/>
          <a:chOff x="0" y="0"/>
          <a:chExt cx="0" cy="0"/>
        </a:xfrm>
      </p:grpSpPr>
      <p:sp>
        <p:nvSpPr>
          <p:cNvPr id="305" name="Shape 3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6" name="Shape 3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9" name="Shape 309"/>
        <p:cNvGrpSpPr/>
        <p:nvPr/>
      </p:nvGrpSpPr>
      <p:grpSpPr>
        <a:xfrm>
          <a:off x="0" y="0"/>
          <a:ext cx="0" cy="0"/>
          <a:chOff x="0" y="0"/>
          <a:chExt cx="0" cy="0"/>
        </a:xfrm>
      </p:grpSpPr>
      <p:sp>
        <p:nvSpPr>
          <p:cNvPr id="310" name="Shape 3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1" name="Shape 31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5" name="Shape 315"/>
        <p:cNvGrpSpPr/>
        <p:nvPr/>
      </p:nvGrpSpPr>
      <p:grpSpPr>
        <a:xfrm>
          <a:off x="0" y="0"/>
          <a:ext cx="0" cy="0"/>
          <a:chOff x="0" y="0"/>
          <a:chExt cx="0" cy="0"/>
        </a:xfrm>
      </p:grpSpPr>
      <p:sp>
        <p:nvSpPr>
          <p:cNvPr id="316" name="Shape 3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7" name="Shape 31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0" name="Shape 320"/>
        <p:cNvGrpSpPr/>
        <p:nvPr/>
      </p:nvGrpSpPr>
      <p:grpSpPr>
        <a:xfrm>
          <a:off x="0" y="0"/>
          <a:ext cx="0" cy="0"/>
          <a:chOff x="0" y="0"/>
          <a:chExt cx="0" cy="0"/>
        </a:xfrm>
      </p:grpSpPr>
      <p:sp>
        <p:nvSpPr>
          <p:cNvPr id="321" name="Shape 3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2" name="Shape 32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 name="Shape 326"/>
        <p:cNvGrpSpPr/>
        <p:nvPr/>
      </p:nvGrpSpPr>
      <p:grpSpPr>
        <a:xfrm>
          <a:off x="0" y="0"/>
          <a:ext cx="0" cy="0"/>
          <a:chOff x="0" y="0"/>
          <a:chExt cx="0" cy="0"/>
        </a:xfrm>
      </p:grpSpPr>
      <p:sp>
        <p:nvSpPr>
          <p:cNvPr id="327" name="Shape 3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8" name="Shape 32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1" name="Shape 331"/>
        <p:cNvGrpSpPr/>
        <p:nvPr/>
      </p:nvGrpSpPr>
      <p:grpSpPr>
        <a:xfrm>
          <a:off x="0" y="0"/>
          <a:ext cx="0" cy="0"/>
          <a:chOff x="0" y="0"/>
          <a:chExt cx="0" cy="0"/>
        </a:xfrm>
      </p:grpSpPr>
      <p:sp>
        <p:nvSpPr>
          <p:cNvPr id="332" name="Shape 3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3" name="Shape 33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8" name="Shape 3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1" name="Shape 341"/>
        <p:cNvGrpSpPr/>
        <p:nvPr/>
      </p:nvGrpSpPr>
      <p:grpSpPr>
        <a:xfrm>
          <a:off x="0" y="0"/>
          <a:ext cx="0" cy="0"/>
          <a:chOff x="0" y="0"/>
          <a:chExt cx="0" cy="0"/>
        </a:xfrm>
      </p:grpSpPr>
      <p:sp>
        <p:nvSpPr>
          <p:cNvPr id="342" name="Shape 3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3" name="Shape 34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6" name="Shape 346"/>
        <p:cNvGrpSpPr/>
        <p:nvPr/>
      </p:nvGrpSpPr>
      <p:grpSpPr>
        <a:xfrm>
          <a:off x="0" y="0"/>
          <a:ext cx="0" cy="0"/>
          <a:chOff x="0" y="0"/>
          <a:chExt cx="0" cy="0"/>
        </a:xfrm>
      </p:grpSpPr>
      <p:sp>
        <p:nvSpPr>
          <p:cNvPr id="347" name="Shape 3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8" name="Shape 3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1" name="Shape 351"/>
        <p:cNvGrpSpPr/>
        <p:nvPr/>
      </p:nvGrpSpPr>
      <p:grpSpPr>
        <a:xfrm>
          <a:off x="0" y="0"/>
          <a:ext cx="0" cy="0"/>
          <a:chOff x="0" y="0"/>
          <a:chExt cx="0" cy="0"/>
        </a:xfrm>
      </p:grpSpPr>
      <p:sp>
        <p:nvSpPr>
          <p:cNvPr id="352" name="Shape 3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3" name="Shape 35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6" name="Shape 356"/>
        <p:cNvGrpSpPr/>
        <p:nvPr/>
      </p:nvGrpSpPr>
      <p:grpSpPr>
        <a:xfrm>
          <a:off x="0" y="0"/>
          <a:ext cx="0" cy="0"/>
          <a:chOff x="0" y="0"/>
          <a:chExt cx="0" cy="0"/>
        </a:xfrm>
      </p:grpSpPr>
      <p:sp>
        <p:nvSpPr>
          <p:cNvPr id="357" name="Shape 3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8" name="Shape 3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1" name="Shape 361"/>
        <p:cNvGrpSpPr/>
        <p:nvPr/>
      </p:nvGrpSpPr>
      <p:grpSpPr>
        <a:xfrm>
          <a:off x="0" y="0"/>
          <a:ext cx="0" cy="0"/>
          <a:chOff x="0" y="0"/>
          <a:chExt cx="0" cy="0"/>
        </a:xfrm>
      </p:grpSpPr>
      <p:sp>
        <p:nvSpPr>
          <p:cNvPr id="362" name="Shape 3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3" name="Shape 36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6" name="Shape 366"/>
        <p:cNvGrpSpPr/>
        <p:nvPr/>
      </p:nvGrpSpPr>
      <p:grpSpPr>
        <a:xfrm>
          <a:off x="0" y="0"/>
          <a:ext cx="0" cy="0"/>
          <a:chOff x="0" y="0"/>
          <a:chExt cx="0" cy="0"/>
        </a:xfrm>
      </p:grpSpPr>
      <p:sp>
        <p:nvSpPr>
          <p:cNvPr id="367" name="Shape 3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8" name="Shape 36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2" name="Shape 372"/>
        <p:cNvGrpSpPr/>
        <p:nvPr/>
      </p:nvGrpSpPr>
      <p:grpSpPr>
        <a:xfrm>
          <a:off x="0" y="0"/>
          <a:ext cx="0" cy="0"/>
          <a:chOff x="0" y="0"/>
          <a:chExt cx="0" cy="0"/>
        </a:xfrm>
      </p:grpSpPr>
      <p:sp>
        <p:nvSpPr>
          <p:cNvPr id="373" name="Shape 3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4" name="Shape 37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7" name="Shape 377"/>
        <p:cNvGrpSpPr/>
        <p:nvPr/>
      </p:nvGrpSpPr>
      <p:grpSpPr>
        <a:xfrm>
          <a:off x="0" y="0"/>
          <a:ext cx="0" cy="0"/>
          <a:chOff x="0" y="0"/>
          <a:chExt cx="0" cy="0"/>
        </a:xfrm>
      </p:grpSpPr>
      <p:sp>
        <p:nvSpPr>
          <p:cNvPr id="378" name="Shape 3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9" name="Shape 3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5" name="Shape 385"/>
        <p:cNvGrpSpPr/>
        <p:nvPr/>
      </p:nvGrpSpPr>
      <p:grpSpPr>
        <a:xfrm>
          <a:off x="0" y="0"/>
          <a:ext cx="0" cy="0"/>
          <a:chOff x="0" y="0"/>
          <a:chExt cx="0" cy="0"/>
        </a:xfrm>
      </p:grpSpPr>
      <p:sp>
        <p:nvSpPr>
          <p:cNvPr id="386" name="Shape 3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7" name="Shape 38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cxnSp>
        <p:nvCxnSpPr>
          <p:cNvPr id="10" name="Shape 10"/>
          <p:cNvCxnSpPr/>
          <p:nvPr/>
        </p:nvCxnSpPr>
        <p:spPr>
          <a:xfrm>
            <a:off x="0" y="2998150"/>
            <a:ext cx="9144000" cy="0"/>
          </a:xfrm>
          <a:prstGeom prst="straightConnector1">
            <a:avLst/>
          </a:prstGeom>
          <a:noFill/>
          <a:ln cap="flat" cmpd="sng" w="19050">
            <a:solidFill>
              <a:schemeClr val="lt2"/>
            </a:solidFill>
            <a:prstDash val="solid"/>
            <a:round/>
            <a:headEnd len="med" w="med" type="none"/>
            <a:tailEnd len="med" w="med" type="none"/>
          </a:ln>
        </p:spPr>
      </p:cxnSp>
      <p:sp>
        <p:nvSpPr>
          <p:cNvPr id="11" name="Shape 11"/>
          <p:cNvSpPr txBox="1"/>
          <p:nvPr>
            <p:ph type="ctrTitle"/>
          </p:nvPr>
        </p:nvSpPr>
        <p:spPr>
          <a:xfrm>
            <a:off x="510450" y="1257300"/>
            <a:ext cx="8123100" cy="1588500"/>
          </a:xfrm>
          <a:prstGeom prst="rect">
            <a:avLst/>
          </a:prstGeom>
        </p:spPr>
        <p:txBody>
          <a:bodyPr anchorCtr="0" anchor="b"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12" name="Shape 12"/>
          <p:cNvSpPr txBox="1"/>
          <p:nvPr>
            <p:ph idx="1" type="subTitle"/>
          </p:nvPr>
        </p:nvSpPr>
        <p:spPr>
          <a:xfrm>
            <a:off x="510450" y="3182312"/>
            <a:ext cx="8123100" cy="629999"/>
          </a:xfrm>
          <a:prstGeom prst="rect">
            <a:avLst/>
          </a:prstGeom>
        </p:spPr>
        <p:txBody>
          <a:bodyPr anchorCtr="0" anchor="t" bIns="91425" lIns="91425" rIns="91425" tIns="91425"/>
          <a:lstStyle>
            <a:lvl1pPr lvl="0">
              <a:lnSpc>
                <a:spcPct val="100000"/>
              </a:lnSpc>
              <a:spcBef>
                <a:spcPts val="0"/>
              </a:spcBef>
              <a:spcAft>
                <a:spcPts val="0"/>
              </a:spcAft>
              <a:buClr>
                <a:schemeClr val="lt1"/>
              </a:buClr>
              <a:buSzPct val="100000"/>
              <a:buNone/>
              <a:defRPr sz="2400">
                <a:solidFill>
                  <a:schemeClr val="lt1"/>
                </a:solidFill>
              </a:defRPr>
            </a:lvl1pPr>
            <a:lvl2pPr lvl="1">
              <a:lnSpc>
                <a:spcPct val="100000"/>
              </a:lnSpc>
              <a:spcBef>
                <a:spcPts val="0"/>
              </a:spcBef>
              <a:spcAft>
                <a:spcPts val="0"/>
              </a:spcAft>
              <a:buClr>
                <a:schemeClr val="lt1"/>
              </a:buClr>
              <a:buSzPct val="100000"/>
              <a:buNone/>
              <a:defRPr sz="2400">
                <a:solidFill>
                  <a:schemeClr val="lt1"/>
                </a:solidFill>
              </a:defRPr>
            </a:lvl2pPr>
            <a:lvl3pPr lvl="2">
              <a:lnSpc>
                <a:spcPct val="100000"/>
              </a:lnSpc>
              <a:spcBef>
                <a:spcPts val="0"/>
              </a:spcBef>
              <a:spcAft>
                <a:spcPts val="0"/>
              </a:spcAft>
              <a:buClr>
                <a:schemeClr val="lt1"/>
              </a:buClr>
              <a:buSzPct val="100000"/>
              <a:buNone/>
              <a:defRPr sz="2400">
                <a:solidFill>
                  <a:schemeClr val="lt1"/>
                </a:solidFill>
              </a:defRPr>
            </a:lvl3pPr>
            <a:lvl4pPr lvl="3">
              <a:lnSpc>
                <a:spcPct val="100000"/>
              </a:lnSpc>
              <a:spcBef>
                <a:spcPts val="0"/>
              </a:spcBef>
              <a:spcAft>
                <a:spcPts val="0"/>
              </a:spcAft>
              <a:buClr>
                <a:schemeClr val="lt1"/>
              </a:buClr>
              <a:buSzPct val="100000"/>
              <a:buNone/>
              <a:defRPr sz="2400">
                <a:solidFill>
                  <a:schemeClr val="lt1"/>
                </a:solidFill>
              </a:defRPr>
            </a:lvl4pPr>
            <a:lvl5pPr lvl="4">
              <a:lnSpc>
                <a:spcPct val="100000"/>
              </a:lnSpc>
              <a:spcBef>
                <a:spcPts val="0"/>
              </a:spcBef>
              <a:spcAft>
                <a:spcPts val="0"/>
              </a:spcAft>
              <a:buClr>
                <a:schemeClr val="lt1"/>
              </a:buClr>
              <a:buSzPct val="100000"/>
              <a:buNone/>
              <a:defRPr sz="2400">
                <a:solidFill>
                  <a:schemeClr val="lt1"/>
                </a:solidFill>
              </a:defRPr>
            </a:lvl5pPr>
            <a:lvl6pPr lvl="5">
              <a:lnSpc>
                <a:spcPct val="100000"/>
              </a:lnSpc>
              <a:spcBef>
                <a:spcPts val="0"/>
              </a:spcBef>
              <a:spcAft>
                <a:spcPts val="0"/>
              </a:spcAft>
              <a:buClr>
                <a:schemeClr val="lt1"/>
              </a:buClr>
              <a:buSzPct val="100000"/>
              <a:buNone/>
              <a:defRPr sz="2400">
                <a:solidFill>
                  <a:schemeClr val="lt1"/>
                </a:solidFill>
              </a:defRPr>
            </a:lvl6pPr>
            <a:lvl7pPr lvl="6">
              <a:lnSpc>
                <a:spcPct val="100000"/>
              </a:lnSpc>
              <a:spcBef>
                <a:spcPts val="0"/>
              </a:spcBef>
              <a:spcAft>
                <a:spcPts val="0"/>
              </a:spcAft>
              <a:buClr>
                <a:schemeClr val="lt1"/>
              </a:buClr>
              <a:buSzPct val="100000"/>
              <a:buNone/>
              <a:defRPr sz="2400">
                <a:solidFill>
                  <a:schemeClr val="lt1"/>
                </a:solidFill>
              </a:defRPr>
            </a:lvl7pPr>
            <a:lvl8pPr lvl="7">
              <a:lnSpc>
                <a:spcPct val="100000"/>
              </a:lnSpc>
              <a:spcBef>
                <a:spcPts val="0"/>
              </a:spcBef>
              <a:spcAft>
                <a:spcPts val="0"/>
              </a:spcAft>
              <a:buClr>
                <a:schemeClr val="lt1"/>
              </a:buClr>
              <a:buSzPct val="100000"/>
              <a:buNone/>
              <a:defRPr sz="2400">
                <a:solidFill>
                  <a:schemeClr val="lt1"/>
                </a:solidFill>
              </a:defRPr>
            </a:lvl8pPr>
            <a:lvl9pPr lvl="8">
              <a:lnSpc>
                <a:spcPct val="100000"/>
              </a:lnSpc>
              <a:spcBef>
                <a:spcPts val="0"/>
              </a:spcBef>
              <a:spcAft>
                <a:spcPts val="0"/>
              </a:spcAft>
              <a:buClr>
                <a:schemeClr val="lt1"/>
              </a:buClr>
              <a:buSzPct val="100000"/>
              <a:buNone/>
              <a:defRPr sz="2400">
                <a:solidFill>
                  <a:schemeClr val="lt1"/>
                </a:solidFill>
              </a:defRPr>
            </a:lvl9pPr>
          </a:lstStyle>
          <a:p/>
        </p:txBody>
      </p:sp>
      <p:sp>
        <p:nvSpPr>
          <p:cNvPr id="13" name="Shape 13"/>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4" name="Shape 14"/>
        <p:cNvGrpSpPr/>
        <p:nvPr/>
      </p:nvGrpSpPr>
      <p:grpSpPr>
        <a:xfrm>
          <a:off x="0" y="0"/>
          <a:ext cx="0" cy="0"/>
          <a:chOff x="0" y="0"/>
          <a:chExt cx="0" cy="0"/>
        </a:xfrm>
      </p:grpSpPr>
      <p:cxnSp>
        <p:nvCxnSpPr>
          <p:cNvPr id="15" name="Shape 15"/>
          <p:cNvCxnSpPr/>
          <p:nvPr/>
        </p:nvCxnSpPr>
        <p:spPr>
          <a:xfrm>
            <a:off x="0" y="2998150"/>
            <a:ext cx="9144000" cy="0"/>
          </a:xfrm>
          <a:prstGeom prst="straightConnector1">
            <a:avLst/>
          </a:prstGeom>
          <a:noFill/>
          <a:ln cap="flat" cmpd="sng" w="19050">
            <a:solidFill>
              <a:schemeClr val="lt2"/>
            </a:solidFill>
            <a:prstDash val="solid"/>
            <a:round/>
            <a:headEnd len="med" w="med" type="none"/>
            <a:tailEnd len="med" w="med" type="none"/>
          </a:ln>
        </p:spPr>
      </p:cxnSp>
      <p:sp>
        <p:nvSpPr>
          <p:cNvPr id="16" name="Shape 16"/>
          <p:cNvSpPr txBox="1"/>
          <p:nvPr>
            <p:ph type="title"/>
          </p:nvPr>
        </p:nvSpPr>
        <p:spPr>
          <a:xfrm>
            <a:off x="510450" y="2057400"/>
            <a:ext cx="8123100" cy="778800"/>
          </a:xfrm>
          <a:prstGeom prst="rect">
            <a:avLst/>
          </a:prstGeom>
        </p:spPr>
        <p:txBody>
          <a:bodyPr anchorCtr="0" anchor="b" bIns="91425" lIns="91425" rIns="91425" tIns="91425"/>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p:txBody>
      </p:sp>
      <p:sp>
        <p:nvSpPr>
          <p:cNvPr id="17" name="Shape 1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8"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20" name="Shape 20"/>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 type="body"/>
          </p:nvPr>
        </p:nvSpPr>
        <p:spPr>
          <a:xfrm>
            <a:off x="311700" y="1152475"/>
            <a:ext cx="8520599"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3" name="Shape 23"/>
        <p:cNvGrpSpPr/>
        <p:nvPr/>
      </p:nvGrpSpPr>
      <p:grpSpPr>
        <a:xfrm>
          <a:off x="0" y="0"/>
          <a:ext cx="0" cy="0"/>
          <a:chOff x="0" y="0"/>
          <a:chExt cx="0" cy="0"/>
        </a:xfrm>
      </p:grpSpPr>
      <p:sp>
        <p:nvSpPr>
          <p:cNvPr id="24" name="Shape 24"/>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5" name="Shape 25"/>
          <p:cNvSpPr txBox="1"/>
          <p:nvPr>
            <p:ph idx="1" type="body"/>
          </p:nvPr>
        </p:nvSpPr>
        <p:spPr>
          <a:xfrm>
            <a:off x="3117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2" type="body"/>
          </p:nvPr>
        </p:nvSpPr>
        <p:spPr>
          <a:xfrm>
            <a:off x="48324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8" name="Shape 28"/>
        <p:cNvGrpSpPr/>
        <p:nvPr/>
      </p:nvGrpSpPr>
      <p:grpSpPr>
        <a:xfrm>
          <a:off x="0" y="0"/>
          <a:ext cx="0" cy="0"/>
          <a:chOff x="0" y="0"/>
          <a:chExt cx="0" cy="0"/>
        </a:xfrm>
      </p:grpSpPr>
      <p:sp>
        <p:nvSpPr>
          <p:cNvPr id="29" name="Shape 29"/>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0" name="Shape 3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1" name="Shape 31"/>
        <p:cNvGrpSpPr/>
        <p:nvPr/>
      </p:nvGrpSpPr>
      <p:grpSpPr>
        <a:xfrm>
          <a:off x="0" y="0"/>
          <a:ext cx="0" cy="0"/>
          <a:chOff x="0" y="0"/>
          <a:chExt cx="0" cy="0"/>
        </a:xfrm>
      </p:grpSpPr>
      <p:sp>
        <p:nvSpPr>
          <p:cNvPr id="32" name="Shape 32"/>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3" name="Shape 33"/>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5" name="Shape 35"/>
        <p:cNvGrpSpPr/>
        <p:nvPr/>
      </p:nvGrpSpPr>
      <p:grpSpPr>
        <a:xfrm>
          <a:off x="0" y="0"/>
          <a:ext cx="0" cy="0"/>
          <a:chOff x="0" y="0"/>
          <a:chExt cx="0" cy="0"/>
        </a:xfrm>
      </p:grpSpPr>
      <p:sp>
        <p:nvSpPr>
          <p:cNvPr id="36" name="Shape 36"/>
          <p:cNvSpPr txBox="1"/>
          <p:nvPr>
            <p:ph type="title"/>
          </p:nvPr>
        </p:nvSpPr>
        <p:spPr>
          <a:xfrm>
            <a:off x="490250" y="526350"/>
            <a:ext cx="57975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7" name="Shape 3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8" name="Shape 38"/>
        <p:cNvGrpSpPr/>
        <p:nvPr/>
      </p:nvGrpSpPr>
      <p:grpSpPr>
        <a:xfrm>
          <a:off x="0" y="0"/>
          <a:ext cx="0" cy="0"/>
          <a:chOff x="0" y="0"/>
          <a:chExt cx="0" cy="0"/>
        </a:xfrm>
      </p:grpSpPr>
      <p:sp>
        <p:nvSpPr>
          <p:cNvPr id="39" name="Shape 39"/>
          <p:cNvSpPr/>
          <p:nvPr/>
        </p:nvSpPr>
        <p:spPr>
          <a:xfrm>
            <a:off x="4572000" y="75"/>
            <a:ext cx="4572000" cy="5143499"/>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0" name="Shape 40"/>
          <p:cNvCxnSpPr/>
          <p:nvPr/>
        </p:nvCxnSpPr>
        <p:spPr>
          <a:xfrm>
            <a:off x="5029675" y="4495500"/>
            <a:ext cx="468300" cy="0"/>
          </a:xfrm>
          <a:prstGeom prst="straightConnector1">
            <a:avLst/>
          </a:prstGeom>
          <a:noFill/>
          <a:ln cap="flat" cmpd="sng" w="19050">
            <a:solidFill>
              <a:schemeClr val="lt2"/>
            </a:solidFill>
            <a:prstDash val="solid"/>
            <a:round/>
            <a:headEnd len="med" w="med" type="none"/>
            <a:tailEnd len="med" w="med" type="none"/>
          </a:ln>
        </p:spPr>
      </p:cxnSp>
      <p:sp>
        <p:nvSpPr>
          <p:cNvPr id="41" name="Shape 41"/>
          <p:cNvSpPr txBox="1"/>
          <p:nvPr>
            <p:ph type="title"/>
          </p:nvPr>
        </p:nvSpPr>
        <p:spPr>
          <a:xfrm>
            <a:off x="265500" y="1205825"/>
            <a:ext cx="4045199" cy="1509599"/>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2" name="Shape 42"/>
          <p:cNvSpPr txBox="1"/>
          <p:nvPr>
            <p:ph idx="1" type="subTitle"/>
          </p:nvPr>
        </p:nvSpPr>
        <p:spPr>
          <a:xfrm>
            <a:off x="265500" y="2769000"/>
            <a:ext cx="4045199"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3" name="Shape 43"/>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4" name="Shape 4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5" name="Shape 45"/>
        <p:cNvGrpSpPr/>
        <p:nvPr/>
      </p:nvGrpSpPr>
      <p:grpSpPr>
        <a:xfrm>
          <a:off x="0" y="0"/>
          <a:ext cx="0" cy="0"/>
          <a:chOff x="0" y="0"/>
          <a:chExt cx="0" cy="0"/>
        </a:xfrm>
      </p:grpSpPr>
      <p:sp>
        <p:nvSpPr>
          <p:cNvPr id="46" name="Shape 46"/>
          <p:cNvSpPr txBox="1"/>
          <p:nvPr>
            <p:ph idx="1" type="body"/>
          </p:nvPr>
        </p:nvSpPr>
        <p:spPr>
          <a:xfrm>
            <a:off x="311700" y="4236825"/>
            <a:ext cx="5998800" cy="598799"/>
          </a:xfrm>
          <a:prstGeom prst="rect">
            <a:avLst/>
          </a:prstGeom>
        </p:spPr>
        <p:txBody>
          <a:bodyPr anchorCtr="0" anchor="ctr" bIns="91425" lIns="91425" rIns="91425" tIns="91425"/>
          <a:lstStyle>
            <a:lvl1pPr lvl="0">
              <a:lnSpc>
                <a:spcPct val="100000"/>
              </a:lnSpc>
              <a:spcBef>
                <a:spcPts val="0"/>
              </a:spcBef>
              <a:spcAft>
                <a:spcPts val="0"/>
              </a:spcAft>
              <a:buSzPct val="100000"/>
              <a:buNone/>
              <a:defRPr sz="2100"/>
            </a:lvl1pPr>
          </a:lstStyle>
          <a:p/>
        </p:txBody>
      </p:sp>
      <p:sp>
        <p:nvSpPr>
          <p:cNvPr id="47" name="Shape 4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8" name="Shape 48"/>
        <p:cNvGrpSpPr/>
        <p:nvPr/>
      </p:nvGrpSpPr>
      <p:grpSpPr>
        <a:xfrm>
          <a:off x="0" y="0"/>
          <a:ext cx="0" cy="0"/>
          <a:chOff x="0" y="0"/>
          <a:chExt cx="0" cy="0"/>
        </a:xfrm>
      </p:grpSpPr>
      <p:sp>
        <p:nvSpPr>
          <p:cNvPr id="49" name="Shape 49"/>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50" name="Shape 50"/>
          <p:cNvSpPr txBox="1"/>
          <p:nvPr>
            <p:ph type="title"/>
          </p:nvPr>
        </p:nvSpPr>
        <p:spPr>
          <a:xfrm>
            <a:off x="311700" y="991475"/>
            <a:ext cx="8520599" cy="1917899"/>
          </a:xfrm>
          <a:prstGeom prst="rect">
            <a:avLst/>
          </a:prstGeom>
        </p:spPr>
        <p:txBody>
          <a:bodyPr anchorCtr="0" anchor="ctr" bIns="91425" lIns="91425" rIns="91425" tIns="91425"/>
          <a:lstStyle>
            <a:lvl1pPr lvl="0" algn="ctr">
              <a:spcBef>
                <a:spcPts val="0"/>
              </a:spcBef>
              <a:buSzPct val="100000"/>
              <a:defRPr b="1" sz="14000"/>
            </a:lvl1pPr>
            <a:lvl2pPr lvl="1" algn="ctr">
              <a:spcBef>
                <a:spcPts val="0"/>
              </a:spcBef>
              <a:buSzPct val="100000"/>
              <a:defRPr b="1" sz="14000"/>
            </a:lvl2pPr>
            <a:lvl3pPr lvl="2" algn="ctr">
              <a:spcBef>
                <a:spcPts val="0"/>
              </a:spcBef>
              <a:buSzPct val="100000"/>
              <a:defRPr b="1" sz="14000"/>
            </a:lvl3pPr>
            <a:lvl4pPr lvl="3" algn="ctr">
              <a:spcBef>
                <a:spcPts val="0"/>
              </a:spcBef>
              <a:buSzPct val="100000"/>
              <a:defRPr b="1" sz="14000"/>
            </a:lvl4pPr>
            <a:lvl5pPr lvl="4" algn="ctr">
              <a:spcBef>
                <a:spcPts val="0"/>
              </a:spcBef>
              <a:buSzPct val="100000"/>
              <a:defRPr b="1" sz="14000"/>
            </a:lvl5pPr>
            <a:lvl6pPr lvl="5" algn="ctr">
              <a:spcBef>
                <a:spcPts val="0"/>
              </a:spcBef>
              <a:buSzPct val="100000"/>
              <a:defRPr b="1" sz="14000"/>
            </a:lvl6pPr>
            <a:lvl7pPr lvl="6" algn="ctr">
              <a:spcBef>
                <a:spcPts val="0"/>
              </a:spcBef>
              <a:buSzPct val="100000"/>
              <a:defRPr b="1" sz="14000"/>
            </a:lvl7pPr>
            <a:lvl8pPr lvl="7" algn="ctr">
              <a:spcBef>
                <a:spcPts val="0"/>
              </a:spcBef>
              <a:buSzPct val="100000"/>
              <a:defRPr b="1" sz="14000"/>
            </a:lvl8pPr>
            <a:lvl9pPr lvl="8" algn="ctr">
              <a:spcBef>
                <a:spcPts val="0"/>
              </a:spcBef>
              <a:buSzPct val="100000"/>
              <a:defRPr b="1" sz="14000"/>
            </a:lvl9pPr>
          </a:lstStyle>
          <a:p/>
        </p:txBody>
      </p:sp>
      <p:sp>
        <p:nvSpPr>
          <p:cNvPr id="51" name="Shape 51"/>
          <p:cNvSpPr txBox="1"/>
          <p:nvPr>
            <p:ph idx="1" type="body"/>
          </p:nvPr>
        </p:nvSpPr>
        <p:spPr>
          <a:xfrm>
            <a:off x="311700" y="3071300"/>
            <a:ext cx="8520599" cy="901799"/>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2" name="Shape 5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3" name="Shape 53"/>
        <p:cNvGrpSpPr/>
        <p:nvPr/>
      </p:nvGrpSpPr>
      <p:grpSpPr>
        <a:xfrm>
          <a:off x="0" y="0"/>
          <a:ext cx="0" cy="0"/>
          <a:chOff x="0" y="0"/>
          <a:chExt cx="0" cy="0"/>
        </a:xfrm>
      </p:grpSpPr>
      <p:sp>
        <p:nvSpPr>
          <p:cNvPr id="54" name="Shape 5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lvl="0">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1pPr>
            <a:lvl2pPr lvl="1">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2pPr>
            <a:lvl3pPr lvl="2">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3pPr>
            <a:lvl4pPr lvl="3">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4pPr>
            <a:lvl5pPr lvl="4">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5pPr>
            <a:lvl6pPr lvl="5">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6pPr>
            <a:lvl7pPr lvl="6">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7pPr>
            <a:lvl8pPr lvl="7">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8pPr>
            <a:lvl9pPr lvl="8">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accent3"/>
              </a:buClr>
              <a:buSzPct val="100000"/>
              <a:buFont typeface="Proxima Nova"/>
              <a:defRPr sz="1800">
                <a:solidFill>
                  <a:schemeClr val="accent3"/>
                </a:solidFill>
                <a:latin typeface="Proxima Nova"/>
                <a:ea typeface="Proxima Nova"/>
                <a:cs typeface="Proxima Nova"/>
                <a:sym typeface="Proxima Nova"/>
              </a:defRPr>
            </a:lvl1pPr>
            <a:lvl2pPr lvl="1">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2pPr>
            <a:lvl3pPr lvl="2">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3pPr>
            <a:lvl4pPr lvl="3">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4pPr>
            <a:lvl5pPr lvl="4">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5pPr>
            <a:lvl6pPr lvl="5">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6pPr>
            <a:lvl7pPr lvl="6">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7pPr>
            <a:lvl8pPr lvl="7">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8pPr>
            <a:lvl9pPr lvl="8">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1"/>
                </a:solidFill>
                <a:latin typeface="Proxima Nova"/>
                <a:ea typeface="Proxima Nova"/>
                <a:cs typeface="Proxima Nova"/>
                <a:sym typeface="Proxima Nova"/>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0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0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0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0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0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0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0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0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0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0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0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 name="Shape 58"/>
        <p:cNvGrpSpPr/>
        <p:nvPr/>
      </p:nvGrpSpPr>
      <p:grpSpPr>
        <a:xfrm>
          <a:off x="0" y="0"/>
          <a:ext cx="0" cy="0"/>
          <a:chOff x="0" y="0"/>
          <a:chExt cx="0" cy="0"/>
        </a:xfrm>
      </p:grpSpPr>
      <p:sp>
        <p:nvSpPr>
          <p:cNvPr id="59" name="Shape 59"/>
          <p:cNvSpPr txBox="1"/>
          <p:nvPr>
            <p:ph type="ctrTitle"/>
          </p:nvPr>
        </p:nvSpPr>
        <p:spPr>
          <a:xfrm>
            <a:off x="510450" y="1257300"/>
            <a:ext cx="8123100" cy="1588500"/>
          </a:xfrm>
          <a:prstGeom prst="rect">
            <a:avLst/>
          </a:prstGeom>
        </p:spPr>
        <p:txBody>
          <a:bodyPr anchorCtr="0" anchor="b" bIns="91425" lIns="91425" rIns="91425" tIns="91425">
            <a:noAutofit/>
          </a:bodyPr>
          <a:lstStyle/>
          <a:p>
            <a:pPr lvl="0">
              <a:spcBef>
                <a:spcPts val="0"/>
              </a:spcBef>
              <a:buNone/>
            </a:pPr>
            <a:r>
              <a:rPr lang="en"/>
              <a:t>Archetypes </a:t>
            </a:r>
          </a:p>
        </p:txBody>
      </p:sp>
      <p:sp>
        <p:nvSpPr>
          <p:cNvPr id="60" name="Shape 60"/>
          <p:cNvSpPr txBox="1"/>
          <p:nvPr>
            <p:ph idx="1" type="subTitle"/>
          </p:nvPr>
        </p:nvSpPr>
        <p:spPr>
          <a:xfrm>
            <a:off x="510450" y="3182312"/>
            <a:ext cx="8123100" cy="629999"/>
          </a:xfrm>
          <a:prstGeom prst="rect">
            <a:avLst/>
          </a:prstGeom>
        </p:spPr>
        <p:txBody>
          <a:bodyPr anchorCtr="0" anchor="t" bIns="91425" lIns="91425" rIns="91425" tIns="91425">
            <a:noAutofit/>
          </a:bodyPr>
          <a:lstStyle/>
          <a:p>
            <a:pPr lvl="0">
              <a:spcBef>
                <a:spcPts val="0"/>
              </a:spcBef>
              <a:buNone/>
            </a:pPr>
            <a:r>
              <a:rPr lang="en"/>
              <a:t>Have I seen you somewhere before?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 name="Shape 64"/>
        <p:cNvGrpSpPr/>
        <p:nvPr/>
      </p:nvGrpSpPr>
      <p:grpSpPr>
        <a:xfrm>
          <a:off x="0" y="0"/>
          <a:ext cx="0" cy="0"/>
          <a:chOff x="0" y="0"/>
          <a:chExt cx="0" cy="0"/>
        </a:xfrm>
      </p:grpSpPr>
      <p:sp>
        <p:nvSpPr>
          <p:cNvPr id="65" name="Shape 65"/>
          <p:cNvSpPr txBox="1"/>
          <p:nvPr>
            <p:ph type="title"/>
          </p:nvPr>
        </p:nvSpPr>
        <p:spPr>
          <a:xfrm>
            <a:off x="451725" y="360800"/>
            <a:ext cx="8123100" cy="2190000"/>
          </a:xfrm>
          <a:prstGeom prst="rect">
            <a:avLst/>
          </a:prstGeom>
        </p:spPr>
        <p:txBody>
          <a:bodyPr anchorCtr="0" anchor="b" bIns="91425" lIns="91425" rIns="91425" tIns="91425">
            <a:noAutofit/>
          </a:bodyPr>
          <a:lstStyle/>
          <a:p>
            <a:pPr lvl="0">
              <a:spcBef>
                <a:spcPts val="0"/>
              </a:spcBef>
              <a:buNone/>
            </a:pPr>
            <a:r>
              <a:rPr lang="en" sz="3000"/>
              <a:t>Make a list of a few heroes and heroines from some movies or a books you know.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 name="Shape 69"/>
        <p:cNvGrpSpPr/>
        <p:nvPr/>
      </p:nvGrpSpPr>
      <p:grpSpPr>
        <a:xfrm>
          <a:off x="0" y="0"/>
          <a:ext cx="0" cy="0"/>
          <a:chOff x="0" y="0"/>
          <a:chExt cx="0" cy="0"/>
        </a:xfrm>
      </p:grpSpPr>
      <p:sp>
        <p:nvSpPr>
          <p:cNvPr id="70" name="Shape 70"/>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Go ahead.  I’ll wait.</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 name="Shape 74"/>
        <p:cNvGrpSpPr/>
        <p:nvPr/>
      </p:nvGrpSpPr>
      <p:grpSpPr>
        <a:xfrm>
          <a:off x="0" y="0"/>
          <a:ext cx="0" cy="0"/>
          <a:chOff x="0" y="0"/>
          <a:chExt cx="0" cy="0"/>
        </a:xfrm>
      </p:grpSpPr>
      <p:pic>
        <p:nvPicPr>
          <p:cNvPr id="75" name="Shape 75"/>
          <p:cNvPicPr preferRelativeResize="0"/>
          <p:nvPr/>
        </p:nvPicPr>
        <p:blipFill>
          <a:blip r:embed="rId3">
            <a:alphaModFix/>
          </a:blip>
          <a:stretch>
            <a:fillRect/>
          </a:stretch>
        </p:blipFill>
        <p:spPr>
          <a:xfrm>
            <a:off x="1176575" y="3355600"/>
            <a:ext cx="2003500" cy="1502625"/>
          </a:xfrm>
          <a:prstGeom prst="rect">
            <a:avLst/>
          </a:prstGeom>
          <a:noFill/>
          <a:ln>
            <a:noFill/>
          </a:ln>
        </p:spPr>
      </p:pic>
      <p:sp>
        <p:nvSpPr>
          <p:cNvPr id="76" name="Shape 76"/>
          <p:cNvSpPr/>
          <p:nvPr/>
        </p:nvSpPr>
        <p:spPr>
          <a:xfrm>
            <a:off x="3700300" y="813900"/>
            <a:ext cx="2148000" cy="2106000"/>
          </a:xfrm>
          <a:prstGeom prst="cloudCallout">
            <a:avLst>
              <a:gd fmla="val -85938" name="adj1"/>
              <a:gd fmla="val 85861"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sz="3000"/>
              <a:t>. .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 name="Shape 80"/>
        <p:cNvGrpSpPr/>
        <p:nvPr/>
      </p:nvGrpSpPr>
      <p:grpSpPr>
        <a:xfrm>
          <a:off x="0" y="0"/>
          <a:ext cx="0" cy="0"/>
          <a:chOff x="0" y="0"/>
          <a:chExt cx="0" cy="0"/>
        </a:xfrm>
      </p:grpSpPr>
      <p:sp>
        <p:nvSpPr>
          <p:cNvPr id="81" name="Shape 81"/>
          <p:cNvSpPr/>
          <p:nvPr/>
        </p:nvSpPr>
        <p:spPr>
          <a:xfrm>
            <a:off x="327250" y="461475"/>
            <a:ext cx="3205200" cy="1636200"/>
          </a:xfrm>
          <a:prstGeom prst="wedgeRoundRectCallout">
            <a:avLst>
              <a:gd fmla="val 42933" name="adj1"/>
              <a:gd fmla="val 117179"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The Doctor from Dr. Who, Rey from Star Wars: The Force Awakens.   </a:t>
            </a:r>
          </a:p>
          <a:p>
            <a:pPr lvl="0" rtl="0">
              <a:spcBef>
                <a:spcPts val="0"/>
              </a:spcBef>
              <a:buNone/>
            </a:pPr>
            <a:r>
              <a:rPr lang="en" sz="1800">
                <a:latin typeface="Proxima Nova"/>
                <a:ea typeface="Proxima Nova"/>
                <a:cs typeface="Proxima Nova"/>
                <a:sym typeface="Proxima Nova"/>
              </a:rPr>
              <a:t>and Sherlock Holmes!</a:t>
            </a:r>
          </a:p>
          <a:p>
            <a:pPr lvl="0">
              <a:spcBef>
                <a:spcPts val="0"/>
              </a:spcBef>
              <a:buNone/>
            </a:pPr>
            <a:r>
              <a:rPr lang="en"/>
              <a:t> </a:t>
            </a:r>
          </a:p>
        </p:txBody>
      </p:sp>
      <p:sp>
        <p:nvSpPr>
          <p:cNvPr id="82" name="Shape 82"/>
          <p:cNvSpPr/>
          <p:nvPr/>
        </p:nvSpPr>
        <p:spPr>
          <a:xfrm>
            <a:off x="4926700" y="461475"/>
            <a:ext cx="3205200" cy="1636200"/>
          </a:xfrm>
          <a:prstGeom prst="wedgeRoundRectCallout">
            <a:avLst>
              <a:gd fmla="val -47948" name="adj1"/>
              <a:gd fmla="val 119742"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Or how about Thor, Elsa, Anna and Mulan?</a:t>
            </a:r>
          </a:p>
          <a:p>
            <a:pPr lvl="0" rtl="0">
              <a:spcBef>
                <a:spcPts val="0"/>
              </a:spcBef>
              <a:buNone/>
            </a:pPr>
            <a:r>
              <a:t/>
            </a:r>
            <a:endParaRPr sz="1800">
              <a:latin typeface="Proxima Nova"/>
              <a:ea typeface="Proxima Nova"/>
              <a:cs typeface="Proxima Nova"/>
              <a:sym typeface="Proxima Nova"/>
            </a:endParaRPr>
          </a:p>
          <a:p>
            <a:pPr lvl="0" rtl="0">
              <a:spcBef>
                <a:spcPts val="0"/>
              </a:spcBef>
              <a:buNone/>
            </a:pPr>
            <a:r>
              <a:rPr lang="en"/>
              <a:t> </a:t>
            </a:r>
          </a:p>
        </p:txBody>
      </p:sp>
      <p:pic>
        <p:nvPicPr>
          <p:cNvPr id="83" name="Shape 83"/>
          <p:cNvPicPr preferRelativeResize="0"/>
          <p:nvPr/>
        </p:nvPicPr>
        <p:blipFill>
          <a:blip r:embed="rId3">
            <a:alphaModFix/>
          </a:blip>
          <a:stretch>
            <a:fillRect/>
          </a:stretch>
        </p:blipFill>
        <p:spPr>
          <a:xfrm>
            <a:off x="3357050" y="3136049"/>
            <a:ext cx="2429900" cy="182242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Now that you have a few heroes / heroines in mind, think about what characteristics they all share.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x="0" y="0"/>
          <a:ext cx="0" cy="0"/>
          <a:chOff x="0" y="0"/>
          <a:chExt cx="0" cy="0"/>
        </a:xfrm>
      </p:grpSpPr>
      <p:pic>
        <p:nvPicPr>
          <p:cNvPr id="93" name="Shape 93"/>
          <p:cNvPicPr preferRelativeResize="0"/>
          <p:nvPr/>
        </p:nvPicPr>
        <p:blipFill>
          <a:blip r:embed="rId3">
            <a:alphaModFix/>
          </a:blip>
          <a:stretch>
            <a:fillRect/>
          </a:stretch>
        </p:blipFill>
        <p:spPr>
          <a:xfrm>
            <a:off x="2324225" y="3080075"/>
            <a:ext cx="2483650" cy="1862749"/>
          </a:xfrm>
          <a:prstGeom prst="rect">
            <a:avLst/>
          </a:prstGeom>
          <a:noFill/>
          <a:ln>
            <a:noFill/>
          </a:ln>
        </p:spPr>
      </p:pic>
      <p:sp>
        <p:nvSpPr>
          <p:cNvPr id="94" name="Shape 94"/>
          <p:cNvSpPr/>
          <p:nvPr/>
        </p:nvSpPr>
        <p:spPr>
          <a:xfrm>
            <a:off x="2433300" y="478275"/>
            <a:ext cx="3272400" cy="1334100"/>
          </a:xfrm>
          <a:prstGeom prst="wedgeRoundRectCallout">
            <a:avLst>
              <a:gd fmla="val 3589" name="adj1"/>
              <a:gd fmla="val 136167"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So ...What characteristics </a:t>
            </a:r>
            <a:r>
              <a:rPr b="1" lang="en" sz="1800">
                <a:latin typeface="Proxima Nova"/>
                <a:ea typeface="Proxima Nova"/>
                <a:cs typeface="Proxima Nova"/>
                <a:sym typeface="Proxima Nova"/>
              </a:rPr>
              <a:t>do</a:t>
            </a:r>
            <a:r>
              <a:rPr lang="en" sz="1800">
                <a:latin typeface="Proxima Nova"/>
                <a:ea typeface="Proxima Nova"/>
                <a:cs typeface="Proxima Nova"/>
                <a:sym typeface="Proxima Nova"/>
              </a:rPr>
              <a:t> all heroes share?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nvSpPr>
        <p:spPr>
          <a:xfrm>
            <a:off x="1066500" y="593525"/>
            <a:ext cx="1409700" cy="1010699"/>
          </a:xfrm>
          <a:prstGeom prst="rect">
            <a:avLst/>
          </a:prstGeom>
          <a:noFill/>
          <a:ln>
            <a:noFill/>
          </a:ln>
        </p:spPr>
        <p:txBody>
          <a:bodyPr anchorCtr="0" anchor="t" bIns="91425" lIns="91425" rIns="91425" tIns="91425">
            <a:noAutofit/>
          </a:bodyPr>
          <a:lstStyle/>
          <a:p>
            <a:pPr lvl="0">
              <a:spcBef>
                <a:spcPts val="0"/>
              </a:spcBef>
              <a:buNone/>
            </a:pPr>
            <a:r>
              <a:rPr lang="en">
                <a:solidFill>
                  <a:schemeClr val="lt1"/>
                </a:solidFill>
              </a:rPr>
              <a:t>Courage in the face of adversity</a:t>
            </a:r>
          </a:p>
        </p:txBody>
      </p:sp>
      <p:sp>
        <p:nvSpPr>
          <p:cNvPr id="100" name="Shape 100"/>
          <p:cNvSpPr txBox="1"/>
          <p:nvPr/>
        </p:nvSpPr>
        <p:spPr>
          <a:xfrm rot="1925129">
            <a:off x="4766114" y="1071791"/>
            <a:ext cx="1250978" cy="1100405"/>
          </a:xfrm>
          <a:prstGeom prst="rect">
            <a:avLst/>
          </a:prstGeom>
          <a:noFill/>
          <a:ln>
            <a:noFill/>
          </a:ln>
        </p:spPr>
        <p:txBody>
          <a:bodyPr anchorCtr="0" anchor="t" bIns="91425" lIns="91425" rIns="91425" tIns="91425">
            <a:noAutofit/>
          </a:bodyPr>
          <a:lstStyle/>
          <a:p>
            <a:pPr lvl="0" rtl="0">
              <a:spcBef>
                <a:spcPts val="0"/>
              </a:spcBef>
              <a:buNone/>
            </a:pPr>
            <a:r>
              <a:rPr lang="en">
                <a:solidFill>
                  <a:schemeClr val="lt1"/>
                </a:solidFill>
              </a:rPr>
              <a:t>Loyalty to their friends / loved ones</a:t>
            </a:r>
          </a:p>
        </p:txBody>
      </p:sp>
      <p:sp>
        <p:nvSpPr>
          <p:cNvPr id="101" name="Shape 101"/>
          <p:cNvSpPr txBox="1"/>
          <p:nvPr/>
        </p:nvSpPr>
        <p:spPr>
          <a:xfrm rot="612508">
            <a:off x="1951580" y="1923734"/>
            <a:ext cx="1579301" cy="1387231"/>
          </a:xfrm>
          <a:prstGeom prst="rect">
            <a:avLst/>
          </a:prstGeom>
          <a:noFill/>
          <a:ln>
            <a:noFill/>
          </a:ln>
        </p:spPr>
        <p:txBody>
          <a:bodyPr anchorCtr="0" anchor="t" bIns="91425" lIns="91425" rIns="91425" tIns="91425">
            <a:noAutofit/>
          </a:bodyPr>
          <a:lstStyle/>
          <a:p>
            <a:pPr lvl="0" rtl="0">
              <a:spcBef>
                <a:spcPts val="0"/>
              </a:spcBef>
              <a:buNone/>
            </a:pPr>
            <a:r>
              <a:rPr lang="en">
                <a:solidFill>
                  <a:schemeClr val="lt1"/>
                </a:solidFill>
              </a:rPr>
              <a:t>Willingness to do the right thing, even when it’s difficult</a:t>
            </a:r>
          </a:p>
        </p:txBody>
      </p:sp>
      <p:sp>
        <p:nvSpPr>
          <p:cNvPr id="102" name="Shape 102"/>
          <p:cNvSpPr txBox="1"/>
          <p:nvPr/>
        </p:nvSpPr>
        <p:spPr>
          <a:xfrm rot="-1435826">
            <a:off x="4301858" y="3040596"/>
            <a:ext cx="1579036" cy="1387105"/>
          </a:xfrm>
          <a:prstGeom prst="rect">
            <a:avLst/>
          </a:prstGeom>
          <a:noFill/>
          <a:ln>
            <a:noFill/>
          </a:ln>
        </p:spPr>
        <p:txBody>
          <a:bodyPr anchorCtr="0" anchor="t" bIns="91425" lIns="91425" rIns="91425" tIns="91425">
            <a:noAutofit/>
          </a:bodyPr>
          <a:lstStyle/>
          <a:p>
            <a:pPr lvl="0" rtl="0">
              <a:spcBef>
                <a:spcPts val="0"/>
              </a:spcBef>
              <a:buNone/>
            </a:pPr>
            <a:r>
              <a:rPr lang="en">
                <a:solidFill>
                  <a:schemeClr val="lt1"/>
                </a:solidFill>
              </a:rPr>
              <a:t>The ability to inspire others</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x="0" y="0"/>
          <a:ext cx="0" cy="0"/>
          <a:chOff x="0" y="0"/>
          <a:chExt cx="0" cy="0"/>
        </a:xfrm>
      </p:grpSpPr>
      <p:pic>
        <p:nvPicPr>
          <p:cNvPr id="107" name="Shape 107"/>
          <p:cNvPicPr preferRelativeResize="0"/>
          <p:nvPr/>
        </p:nvPicPr>
        <p:blipFill>
          <a:blip r:embed="rId3">
            <a:alphaModFix/>
          </a:blip>
          <a:stretch>
            <a:fillRect/>
          </a:stretch>
        </p:blipFill>
        <p:spPr>
          <a:xfrm>
            <a:off x="3634562" y="3245825"/>
            <a:ext cx="1874875" cy="1406149"/>
          </a:xfrm>
          <a:prstGeom prst="rect">
            <a:avLst/>
          </a:prstGeom>
          <a:noFill/>
          <a:ln>
            <a:noFill/>
          </a:ln>
        </p:spPr>
      </p:pic>
      <p:sp>
        <p:nvSpPr>
          <p:cNvPr id="108" name="Shape 108"/>
          <p:cNvSpPr/>
          <p:nvPr/>
        </p:nvSpPr>
        <p:spPr>
          <a:xfrm>
            <a:off x="3694550" y="723300"/>
            <a:ext cx="3272400" cy="1334100"/>
          </a:xfrm>
          <a:prstGeom prst="wedgeRoundRectCallout">
            <a:avLst>
              <a:gd fmla="val 3589" name="adj1"/>
              <a:gd fmla="val 136167"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Gee ...I feel so inspired now!</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 name="Shape 112"/>
        <p:cNvGrpSpPr/>
        <p:nvPr/>
      </p:nvGrpSpPr>
      <p:grpSpPr>
        <a:xfrm>
          <a:off x="0" y="0"/>
          <a:ext cx="0" cy="0"/>
          <a:chOff x="0" y="0"/>
          <a:chExt cx="0" cy="0"/>
        </a:xfrm>
      </p:grpSpPr>
      <p:sp>
        <p:nvSpPr>
          <p:cNvPr id="113" name="Shape 113"/>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Have you ever wondered WHY heroes and heroines have these features in common?</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 name="Shape 117"/>
        <p:cNvGrpSpPr/>
        <p:nvPr/>
      </p:nvGrpSpPr>
      <p:grpSpPr>
        <a:xfrm>
          <a:off x="0" y="0"/>
          <a:ext cx="0" cy="0"/>
          <a:chOff x="0" y="0"/>
          <a:chExt cx="0" cy="0"/>
        </a:xfrm>
      </p:grpSpPr>
      <p:pic>
        <p:nvPicPr>
          <p:cNvPr id="118" name="Shape 118"/>
          <p:cNvPicPr preferRelativeResize="0"/>
          <p:nvPr/>
        </p:nvPicPr>
        <p:blipFill>
          <a:blip r:embed="rId3">
            <a:alphaModFix/>
          </a:blip>
          <a:stretch>
            <a:fillRect/>
          </a:stretch>
        </p:blipFill>
        <p:spPr>
          <a:xfrm>
            <a:off x="2812750" y="2987225"/>
            <a:ext cx="2641199" cy="1980899"/>
          </a:xfrm>
          <a:prstGeom prst="rect">
            <a:avLst/>
          </a:prstGeom>
          <a:noFill/>
          <a:ln>
            <a:noFill/>
          </a:ln>
        </p:spPr>
      </p:pic>
      <p:sp>
        <p:nvSpPr>
          <p:cNvPr id="119" name="Shape 119"/>
          <p:cNvSpPr/>
          <p:nvPr/>
        </p:nvSpPr>
        <p:spPr>
          <a:xfrm>
            <a:off x="2433300" y="478275"/>
            <a:ext cx="3272400" cy="1334100"/>
          </a:xfrm>
          <a:prstGeom prst="wedgeRoundRectCallout">
            <a:avLst>
              <a:gd fmla="val 3589" name="adj1"/>
              <a:gd fmla="val 136167"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Now that you mention it...</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 name="Shape 123"/>
        <p:cNvGrpSpPr/>
        <p:nvPr/>
      </p:nvGrpSpPr>
      <p:grpSpPr>
        <a:xfrm>
          <a:off x="0" y="0"/>
          <a:ext cx="0" cy="0"/>
          <a:chOff x="0" y="0"/>
          <a:chExt cx="0" cy="0"/>
        </a:xfrm>
      </p:grpSpPr>
      <p:sp>
        <p:nvSpPr>
          <p:cNvPr id="124" name="Shape 124"/>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There are a lot of reasons, actually, but one important reason is that they all fit the pattern of the Hero Archetype.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pic>
        <p:nvPicPr>
          <p:cNvPr id="129" name="Shape 129"/>
          <p:cNvPicPr preferRelativeResize="0"/>
          <p:nvPr/>
        </p:nvPicPr>
        <p:blipFill>
          <a:blip r:embed="rId3">
            <a:alphaModFix/>
          </a:blip>
          <a:stretch>
            <a:fillRect/>
          </a:stretch>
        </p:blipFill>
        <p:spPr>
          <a:xfrm>
            <a:off x="3054200" y="3257700"/>
            <a:ext cx="2257126" cy="1692825"/>
          </a:xfrm>
          <a:prstGeom prst="rect">
            <a:avLst/>
          </a:prstGeom>
          <a:noFill/>
          <a:ln>
            <a:noFill/>
          </a:ln>
        </p:spPr>
      </p:pic>
      <p:sp>
        <p:nvSpPr>
          <p:cNvPr id="130" name="Shape 130"/>
          <p:cNvSpPr/>
          <p:nvPr/>
        </p:nvSpPr>
        <p:spPr>
          <a:xfrm>
            <a:off x="3054200" y="839075"/>
            <a:ext cx="3272400" cy="1334100"/>
          </a:xfrm>
          <a:prstGeom prst="wedgeRoundRectCallout">
            <a:avLst>
              <a:gd fmla="val 3589" name="adj1"/>
              <a:gd fmla="val 136167"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Archi-what-now?</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An archetype is a pattern of ideas or images that is so basic, that people can understand it quickly and almost automatically.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pic>
        <p:nvPicPr>
          <p:cNvPr id="140" name="Shape 140"/>
          <p:cNvPicPr preferRelativeResize="0"/>
          <p:nvPr/>
        </p:nvPicPr>
        <p:blipFill>
          <a:blip r:embed="rId3">
            <a:alphaModFix/>
          </a:blip>
          <a:stretch>
            <a:fillRect/>
          </a:stretch>
        </p:blipFill>
        <p:spPr>
          <a:xfrm>
            <a:off x="2967625" y="2998325"/>
            <a:ext cx="2578125" cy="1933600"/>
          </a:xfrm>
          <a:prstGeom prst="rect">
            <a:avLst/>
          </a:prstGeom>
          <a:noFill/>
          <a:ln>
            <a:noFill/>
          </a:ln>
        </p:spPr>
      </p:pic>
      <p:sp>
        <p:nvSpPr>
          <p:cNvPr id="141" name="Shape 141"/>
          <p:cNvSpPr/>
          <p:nvPr/>
        </p:nvSpPr>
        <p:spPr>
          <a:xfrm>
            <a:off x="4677125" y="607250"/>
            <a:ext cx="1044900" cy="1334100"/>
          </a:xfrm>
          <a:prstGeom prst="wedgeRoundRectCallout">
            <a:avLst>
              <a:gd fmla="val 3589" name="adj1"/>
              <a:gd fmla="val 136167"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So?</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5" name="Shape 145"/>
        <p:cNvGrpSpPr/>
        <p:nvPr/>
      </p:nvGrpSpPr>
      <p:grpSpPr>
        <a:xfrm>
          <a:off x="0" y="0"/>
          <a:ext cx="0" cy="0"/>
          <a:chOff x="0" y="0"/>
          <a:chExt cx="0" cy="0"/>
        </a:xfrm>
      </p:grpSpPr>
      <p:sp>
        <p:nvSpPr>
          <p:cNvPr id="146" name="Shape 146"/>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So by understanding archetypes, you can understand all of the characters in movies and books.</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x="0" y="0"/>
          <a:ext cx="0" cy="0"/>
          <a:chOff x="0" y="0"/>
          <a:chExt cx="0" cy="0"/>
        </a:xfrm>
      </p:grpSpPr>
      <p:pic>
        <p:nvPicPr>
          <p:cNvPr id="151" name="Shape 151"/>
          <p:cNvPicPr preferRelativeResize="0"/>
          <p:nvPr/>
        </p:nvPicPr>
        <p:blipFill>
          <a:blip r:embed="rId3">
            <a:alphaModFix/>
          </a:blip>
          <a:stretch>
            <a:fillRect/>
          </a:stretch>
        </p:blipFill>
        <p:spPr>
          <a:xfrm>
            <a:off x="3335873" y="3209300"/>
            <a:ext cx="2080050" cy="1560049"/>
          </a:xfrm>
          <a:prstGeom prst="rect">
            <a:avLst/>
          </a:prstGeom>
          <a:noFill/>
          <a:ln>
            <a:noFill/>
          </a:ln>
        </p:spPr>
      </p:pic>
      <p:sp>
        <p:nvSpPr>
          <p:cNvPr id="152" name="Shape 152"/>
          <p:cNvSpPr/>
          <p:nvPr/>
        </p:nvSpPr>
        <p:spPr>
          <a:xfrm>
            <a:off x="4677125" y="683450"/>
            <a:ext cx="1548299" cy="1334100"/>
          </a:xfrm>
          <a:prstGeom prst="wedgeRoundRectCallout">
            <a:avLst>
              <a:gd fmla="val -15430" name="adj1"/>
              <a:gd fmla="val 144305"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Seriously?</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6" name="Shape 156"/>
        <p:cNvGrpSpPr/>
        <p:nvPr/>
      </p:nvGrpSpPr>
      <p:grpSpPr>
        <a:xfrm>
          <a:off x="0" y="0"/>
          <a:ext cx="0" cy="0"/>
          <a:chOff x="0" y="0"/>
          <a:chExt cx="0" cy="0"/>
        </a:xfrm>
      </p:grpSpPr>
      <p:sp>
        <p:nvSpPr>
          <p:cNvPr id="157" name="Shape 157"/>
          <p:cNvSpPr txBox="1"/>
          <p:nvPr>
            <p:ph type="title"/>
          </p:nvPr>
        </p:nvSpPr>
        <p:spPr>
          <a:xfrm>
            <a:off x="589100" y="370950"/>
            <a:ext cx="8243999" cy="2484000"/>
          </a:xfrm>
          <a:prstGeom prst="rect">
            <a:avLst/>
          </a:prstGeom>
        </p:spPr>
        <p:txBody>
          <a:bodyPr anchorCtr="0" anchor="b" bIns="91425" lIns="91425" rIns="91425" tIns="91425">
            <a:noAutofit/>
          </a:bodyPr>
          <a:lstStyle/>
          <a:p>
            <a:pPr lvl="0">
              <a:spcBef>
                <a:spcPts val="0"/>
              </a:spcBef>
              <a:buNone/>
            </a:pPr>
            <a:r>
              <a:rPr lang="en" sz="3000"/>
              <a:t>Absolutely!  Let’s go back to the hero archetype for a moment.  According to the the hero / heroine archetype, the hero or heroine in a story usually struggles against evil or oppression and saves people, right?</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pic>
        <p:nvPicPr>
          <p:cNvPr id="162" name="Shape 162"/>
          <p:cNvPicPr preferRelativeResize="0"/>
          <p:nvPr/>
        </p:nvPicPr>
        <p:blipFill>
          <a:blip r:embed="rId3">
            <a:alphaModFix/>
          </a:blip>
          <a:stretch>
            <a:fillRect/>
          </a:stretch>
        </p:blipFill>
        <p:spPr>
          <a:xfrm>
            <a:off x="3227300" y="3035425"/>
            <a:ext cx="2531750" cy="1898824"/>
          </a:xfrm>
          <a:prstGeom prst="rect">
            <a:avLst/>
          </a:prstGeom>
          <a:noFill/>
          <a:ln>
            <a:noFill/>
          </a:ln>
        </p:spPr>
      </p:pic>
      <p:sp>
        <p:nvSpPr>
          <p:cNvPr id="163" name="Shape 163"/>
          <p:cNvSpPr/>
          <p:nvPr/>
        </p:nvSpPr>
        <p:spPr>
          <a:xfrm>
            <a:off x="4677125" y="607250"/>
            <a:ext cx="1332299" cy="1334100"/>
          </a:xfrm>
          <a:prstGeom prst="wedgeRoundRectCallout">
            <a:avLst>
              <a:gd fmla="val -15430" name="adj1"/>
              <a:gd fmla="val 144305"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Okay ...</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x="0" y="0"/>
          <a:ext cx="0" cy="0"/>
          <a:chOff x="0" y="0"/>
          <a:chExt cx="0" cy="0"/>
        </a:xfrm>
      </p:grpSpPr>
      <p:sp>
        <p:nvSpPr>
          <p:cNvPr id="168" name="Shape 168"/>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All heroes and heroines follow that pattern one way or another.  Katniss struggles against the oppressive Capitol to bring justice to Panem</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x="0" y="0"/>
          <a:ext cx="0" cy="0"/>
          <a:chOff x="0" y="0"/>
          <a:chExt cx="0" cy="0"/>
        </a:xfrm>
      </p:grpSpPr>
      <p:sp>
        <p:nvSpPr>
          <p:cNvPr id="173" name="Shape 173"/>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Batman struggles against evil supervillains to bring justice to Gotham City.</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x="0" y="0"/>
          <a:ext cx="0" cy="0"/>
          <a:chOff x="0" y="0"/>
          <a:chExt cx="0" cy="0"/>
        </a:xfrm>
      </p:grpSpPr>
      <p:sp>
        <p:nvSpPr>
          <p:cNvPr id="178" name="Shape 178"/>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Mulan struggles against the Huns (and gender discrimination) to bring peace and harmony to China.</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x="0" y="0"/>
          <a:ext cx="0" cy="0"/>
          <a:chOff x="0" y="0"/>
          <a:chExt cx="0" cy="0"/>
        </a:xfrm>
      </p:grpSpPr>
      <p:sp>
        <p:nvSpPr>
          <p:cNvPr id="183" name="Shape 183"/>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Dorothy kills the Wicked Witches of the East and  West to bring peace to Munchkinland and Oz.</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7" name="Shape 187"/>
        <p:cNvGrpSpPr/>
        <p:nvPr/>
      </p:nvGrpSpPr>
      <p:grpSpPr>
        <a:xfrm>
          <a:off x="0" y="0"/>
          <a:ext cx="0" cy="0"/>
          <a:chOff x="0" y="0"/>
          <a:chExt cx="0" cy="0"/>
        </a:xfrm>
      </p:grpSpPr>
      <p:pic>
        <p:nvPicPr>
          <p:cNvPr id="188" name="Shape 188"/>
          <p:cNvPicPr preferRelativeResize="0"/>
          <p:nvPr/>
        </p:nvPicPr>
        <p:blipFill>
          <a:blip r:embed="rId3">
            <a:alphaModFix/>
          </a:blip>
          <a:stretch>
            <a:fillRect/>
          </a:stretch>
        </p:blipFill>
        <p:spPr>
          <a:xfrm>
            <a:off x="3359625" y="3201850"/>
            <a:ext cx="1717599" cy="1288199"/>
          </a:xfrm>
          <a:prstGeom prst="rect">
            <a:avLst/>
          </a:prstGeom>
          <a:noFill/>
          <a:ln>
            <a:noFill/>
          </a:ln>
        </p:spPr>
      </p:pic>
      <p:sp>
        <p:nvSpPr>
          <p:cNvPr id="189" name="Shape 189"/>
          <p:cNvSpPr/>
          <p:nvPr/>
        </p:nvSpPr>
        <p:spPr>
          <a:xfrm>
            <a:off x="2902225" y="624525"/>
            <a:ext cx="2455200" cy="1866900"/>
          </a:xfrm>
          <a:prstGeom prst="wedgeEllipseCallout">
            <a:avLst>
              <a:gd fmla="val 7031" name="adj1"/>
              <a:gd fmla="val 85005"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Now hold up!  She killed BOTH witches by accident.  Does that still make her a hero?</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3" name="Shape 193"/>
        <p:cNvGrpSpPr/>
        <p:nvPr/>
      </p:nvGrpSpPr>
      <p:grpSpPr>
        <a:xfrm>
          <a:off x="0" y="0"/>
          <a:ext cx="0" cy="0"/>
          <a:chOff x="0" y="0"/>
          <a:chExt cx="0" cy="0"/>
        </a:xfrm>
      </p:grpSpPr>
      <p:sp>
        <p:nvSpPr>
          <p:cNvPr id="194" name="Shape 194"/>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3000"/>
              <a:t>She shows courage, loyalty, determination… that’s pretty heroic.  And the reason she kills the witches accidentally is because in addition to being a hero archetype, she’s also connected to the archetype of the innocent child.</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8" name="Shape 198"/>
        <p:cNvGrpSpPr/>
        <p:nvPr/>
      </p:nvGrpSpPr>
      <p:grpSpPr>
        <a:xfrm>
          <a:off x="0" y="0"/>
          <a:ext cx="0" cy="0"/>
          <a:chOff x="0" y="0"/>
          <a:chExt cx="0" cy="0"/>
        </a:xfrm>
      </p:grpSpPr>
      <p:pic>
        <p:nvPicPr>
          <p:cNvPr id="199" name="Shape 199"/>
          <p:cNvPicPr preferRelativeResize="0"/>
          <p:nvPr/>
        </p:nvPicPr>
        <p:blipFill>
          <a:blip r:embed="rId3">
            <a:alphaModFix/>
          </a:blip>
          <a:stretch>
            <a:fillRect/>
          </a:stretch>
        </p:blipFill>
        <p:spPr>
          <a:xfrm>
            <a:off x="3028050" y="3119925"/>
            <a:ext cx="2260473" cy="1695349"/>
          </a:xfrm>
          <a:prstGeom prst="rect">
            <a:avLst/>
          </a:prstGeom>
          <a:noFill/>
          <a:ln>
            <a:noFill/>
          </a:ln>
        </p:spPr>
      </p:pic>
      <p:sp>
        <p:nvSpPr>
          <p:cNvPr id="200" name="Shape 200"/>
          <p:cNvSpPr/>
          <p:nvPr/>
        </p:nvSpPr>
        <p:spPr>
          <a:xfrm>
            <a:off x="2902225" y="624525"/>
            <a:ext cx="2455200" cy="1866900"/>
          </a:xfrm>
          <a:prstGeom prst="wedgeEllipseCallout">
            <a:avLst>
              <a:gd fmla="val 7031" name="adj1"/>
              <a:gd fmla="val 85005"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You can do that?</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 name="Shape 204"/>
        <p:cNvGrpSpPr/>
        <p:nvPr/>
      </p:nvGrpSpPr>
      <p:grpSpPr>
        <a:xfrm>
          <a:off x="0" y="0"/>
          <a:ext cx="0" cy="0"/>
          <a:chOff x="0" y="0"/>
          <a:chExt cx="0" cy="0"/>
        </a:xfrm>
      </p:grpSpPr>
      <p:sp>
        <p:nvSpPr>
          <p:cNvPr id="205" name="Shape 20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Most great characters in movies and books are a combination of archetypes.</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9" name="Shape 209"/>
        <p:cNvGrpSpPr/>
        <p:nvPr/>
      </p:nvGrpSpPr>
      <p:grpSpPr>
        <a:xfrm>
          <a:off x="0" y="0"/>
          <a:ext cx="0" cy="0"/>
          <a:chOff x="0" y="0"/>
          <a:chExt cx="0" cy="0"/>
        </a:xfrm>
      </p:grpSpPr>
      <p:pic>
        <p:nvPicPr>
          <p:cNvPr id="210" name="Shape 210"/>
          <p:cNvPicPr preferRelativeResize="0"/>
          <p:nvPr/>
        </p:nvPicPr>
        <p:blipFill>
          <a:blip r:embed="rId3">
            <a:alphaModFix/>
          </a:blip>
          <a:stretch>
            <a:fillRect/>
          </a:stretch>
        </p:blipFill>
        <p:spPr>
          <a:xfrm>
            <a:off x="2654650" y="3343950"/>
            <a:ext cx="2260473" cy="1695349"/>
          </a:xfrm>
          <a:prstGeom prst="rect">
            <a:avLst/>
          </a:prstGeom>
          <a:noFill/>
          <a:ln>
            <a:noFill/>
          </a:ln>
        </p:spPr>
      </p:pic>
      <p:sp>
        <p:nvSpPr>
          <p:cNvPr id="211" name="Shape 211"/>
          <p:cNvSpPr/>
          <p:nvPr/>
        </p:nvSpPr>
        <p:spPr>
          <a:xfrm>
            <a:off x="4167075" y="778950"/>
            <a:ext cx="1796999" cy="1334100"/>
          </a:xfrm>
          <a:prstGeom prst="wedgeRoundRectCallout">
            <a:avLst>
              <a:gd fmla="val -15430" name="adj1"/>
              <a:gd fmla="val 144305"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So what other archetypes are there?</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5" name="Shape 215"/>
        <p:cNvGrpSpPr/>
        <p:nvPr/>
      </p:nvGrpSpPr>
      <p:grpSpPr>
        <a:xfrm>
          <a:off x="0" y="0"/>
          <a:ext cx="0" cy="0"/>
          <a:chOff x="0" y="0"/>
          <a:chExt cx="0" cy="0"/>
        </a:xfrm>
      </p:grpSpPr>
      <p:sp>
        <p:nvSpPr>
          <p:cNvPr id="216" name="Shape 216"/>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There are lots of archetypes.  Too many to list them all here in fact!</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 name="Shape 220"/>
        <p:cNvGrpSpPr/>
        <p:nvPr/>
      </p:nvGrpSpPr>
      <p:grpSpPr>
        <a:xfrm>
          <a:off x="0" y="0"/>
          <a:ext cx="0" cy="0"/>
          <a:chOff x="0" y="0"/>
          <a:chExt cx="0" cy="0"/>
        </a:xfrm>
      </p:grpSpPr>
      <p:sp>
        <p:nvSpPr>
          <p:cNvPr id="221" name="Shape 221"/>
          <p:cNvSpPr/>
          <p:nvPr/>
        </p:nvSpPr>
        <p:spPr>
          <a:xfrm>
            <a:off x="4687950" y="453400"/>
            <a:ext cx="1332299" cy="1334100"/>
          </a:xfrm>
          <a:prstGeom prst="wedgeRoundRectCallout">
            <a:avLst>
              <a:gd fmla="val -113544" name="adj1"/>
              <a:gd fmla="val 108948" name="adj2"/>
              <a:gd fmla="val 0" name="adj3"/>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sz="1800">
                <a:latin typeface="Proxima Nova"/>
                <a:ea typeface="Proxima Nova"/>
                <a:cs typeface="Proxima Nova"/>
                <a:sym typeface="Proxima Nova"/>
              </a:rPr>
              <a:t>No way!</a:t>
            </a:r>
          </a:p>
        </p:txBody>
      </p:sp>
      <p:pic>
        <p:nvPicPr>
          <p:cNvPr id="222" name="Shape 222"/>
          <p:cNvPicPr preferRelativeResize="0"/>
          <p:nvPr/>
        </p:nvPicPr>
        <p:blipFill>
          <a:blip r:embed="rId3">
            <a:alphaModFix/>
          </a:blip>
          <a:stretch>
            <a:fillRect/>
          </a:stretch>
        </p:blipFill>
        <p:spPr>
          <a:xfrm rot="10800000">
            <a:off x="1859674" y="2669900"/>
            <a:ext cx="2958275" cy="2218699"/>
          </a:xfrm>
          <a:prstGeom prst="rect">
            <a:avLst/>
          </a:prstGeom>
          <a:noFill/>
          <a:ln>
            <a:noFill/>
          </a:ln>
        </p:spPr>
      </p:pic>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Way!</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 name="Shape 231"/>
        <p:cNvGrpSpPr/>
        <p:nvPr/>
      </p:nvGrpSpPr>
      <p:grpSpPr>
        <a:xfrm>
          <a:off x="0" y="0"/>
          <a:ext cx="0" cy="0"/>
          <a:chOff x="0" y="0"/>
          <a:chExt cx="0" cy="0"/>
        </a:xfrm>
      </p:grpSpPr>
      <p:sp>
        <p:nvSpPr>
          <p:cNvPr id="232" name="Shape 232"/>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2400"/>
              <a:t>But to get a sense of what archetypes are and of how they work in literature, we can look at a few of the most common ones and then think about how those same characters appear in other stories in different forms.</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 name="Shape 236"/>
        <p:cNvGrpSpPr/>
        <p:nvPr/>
      </p:nvGrpSpPr>
      <p:grpSpPr>
        <a:xfrm>
          <a:off x="0" y="0"/>
          <a:ext cx="0" cy="0"/>
          <a:chOff x="0" y="0"/>
          <a:chExt cx="0" cy="0"/>
        </a:xfrm>
      </p:grpSpPr>
      <p:pic>
        <p:nvPicPr>
          <p:cNvPr id="237" name="Shape 237"/>
          <p:cNvPicPr preferRelativeResize="0"/>
          <p:nvPr/>
        </p:nvPicPr>
        <p:blipFill>
          <a:blip r:embed="rId3">
            <a:alphaModFix/>
          </a:blip>
          <a:stretch>
            <a:fillRect/>
          </a:stretch>
        </p:blipFill>
        <p:spPr>
          <a:xfrm>
            <a:off x="3075300" y="3079599"/>
            <a:ext cx="2465599" cy="1849199"/>
          </a:xfrm>
          <a:prstGeom prst="rect">
            <a:avLst/>
          </a:prstGeom>
          <a:noFill/>
          <a:ln>
            <a:noFill/>
          </a:ln>
        </p:spPr>
      </p:pic>
      <p:sp>
        <p:nvSpPr>
          <p:cNvPr id="238" name="Shape 238"/>
          <p:cNvSpPr/>
          <p:nvPr/>
        </p:nvSpPr>
        <p:spPr>
          <a:xfrm>
            <a:off x="4815875" y="857900"/>
            <a:ext cx="1950900" cy="2277599"/>
          </a:xfrm>
          <a:prstGeom prst="wedgeEllipseCallout">
            <a:avLst>
              <a:gd fmla="val -20833" name="adj1"/>
              <a:gd fmla="val 625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Okay.  Let’s start with some classics.</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pic>
        <p:nvPicPr>
          <p:cNvPr id="243" name="Shape 243"/>
          <p:cNvPicPr preferRelativeResize="0"/>
          <p:nvPr/>
        </p:nvPicPr>
        <p:blipFill>
          <a:blip r:embed="rId3">
            <a:alphaModFix/>
          </a:blip>
          <a:stretch>
            <a:fillRect/>
          </a:stretch>
        </p:blipFill>
        <p:spPr>
          <a:xfrm>
            <a:off x="3601675" y="3068200"/>
            <a:ext cx="2388824" cy="1791600"/>
          </a:xfrm>
          <a:prstGeom prst="rect">
            <a:avLst/>
          </a:prstGeom>
          <a:noFill/>
          <a:ln>
            <a:noFill/>
          </a:ln>
        </p:spPr>
      </p:pic>
      <p:sp>
        <p:nvSpPr>
          <p:cNvPr id="244" name="Shape 244"/>
          <p:cNvSpPr/>
          <p:nvPr/>
        </p:nvSpPr>
        <p:spPr>
          <a:xfrm>
            <a:off x="4773475" y="1430800"/>
            <a:ext cx="2109300" cy="1455300"/>
          </a:xfrm>
          <a:prstGeom prst="wedgeEllipseCallout">
            <a:avLst>
              <a:gd fmla="val -20833" name="adj1"/>
              <a:gd fmla="val 625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Like Little Red Riding Hood!</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x="0" y="0"/>
          <a:ext cx="0" cy="0"/>
          <a:chOff x="0" y="0"/>
          <a:chExt cx="0" cy="0"/>
        </a:xfrm>
      </p:grpSpPr>
      <p:sp>
        <p:nvSpPr>
          <p:cNvPr id="249" name="Shape 249"/>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Sure.  Snow White and Cinderella are also part of that archetype. </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 name="Shape 253"/>
        <p:cNvGrpSpPr/>
        <p:nvPr/>
      </p:nvGrpSpPr>
      <p:grpSpPr>
        <a:xfrm>
          <a:off x="0" y="0"/>
          <a:ext cx="0" cy="0"/>
          <a:chOff x="0" y="0"/>
          <a:chExt cx="0" cy="0"/>
        </a:xfrm>
      </p:grpSpPr>
      <p:pic>
        <p:nvPicPr>
          <p:cNvPr id="254" name="Shape 254"/>
          <p:cNvPicPr preferRelativeResize="0"/>
          <p:nvPr/>
        </p:nvPicPr>
        <p:blipFill>
          <a:blip r:embed="rId3">
            <a:alphaModFix/>
          </a:blip>
          <a:stretch>
            <a:fillRect/>
          </a:stretch>
        </p:blipFill>
        <p:spPr>
          <a:xfrm>
            <a:off x="3555175" y="3322675"/>
            <a:ext cx="2083623" cy="1562700"/>
          </a:xfrm>
          <a:prstGeom prst="rect">
            <a:avLst/>
          </a:prstGeom>
          <a:noFill/>
          <a:ln>
            <a:noFill/>
          </a:ln>
        </p:spPr>
      </p:pic>
      <p:sp>
        <p:nvSpPr>
          <p:cNvPr id="255" name="Shape 255"/>
          <p:cNvSpPr/>
          <p:nvPr/>
        </p:nvSpPr>
        <p:spPr>
          <a:xfrm>
            <a:off x="3004925" y="1119275"/>
            <a:ext cx="2389799" cy="1344300"/>
          </a:xfrm>
          <a:prstGeom prst="wedgeEllipseCallout">
            <a:avLst>
              <a:gd fmla="val 23044" name="adj1"/>
              <a:gd fmla="val 110407"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Check out my Snow White Impression.</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9" name="Shape 259"/>
        <p:cNvGrpSpPr/>
        <p:nvPr/>
      </p:nvGrpSpPr>
      <p:grpSpPr>
        <a:xfrm>
          <a:off x="0" y="0"/>
          <a:ext cx="0" cy="0"/>
          <a:chOff x="0" y="0"/>
          <a:chExt cx="0" cy="0"/>
        </a:xfrm>
      </p:grpSpPr>
      <p:pic>
        <p:nvPicPr>
          <p:cNvPr id="260" name="Shape 260"/>
          <p:cNvPicPr preferRelativeResize="0"/>
          <p:nvPr/>
        </p:nvPicPr>
        <p:blipFill>
          <a:blip r:embed="rId3">
            <a:alphaModFix/>
          </a:blip>
          <a:stretch>
            <a:fillRect/>
          </a:stretch>
        </p:blipFill>
        <p:spPr>
          <a:xfrm>
            <a:off x="3163625" y="3200950"/>
            <a:ext cx="2490500" cy="1867875"/>
          </a:xfrm>
          <a:prstGeom prst="rect">
            <a:avLst/>
          </a:prstGeom>
          <a:noFill/>
          <a:ln>
            <a:noFill/>
          </a:ln>
        </p:spPr>
      </p:pic>
      <p:sp>
        <p:nvSpPr>
          <p:cNvPr id="261" name="Shape 261"/>
          <p:cNvSpPr/>
          <p:nvPr/>
        </p:nvSpPr>
        <p:spPr>
          <a:xfrm>
            <a:off x="5057150" y="1245800"/>
            <a:ext cx="1245900" cy="1554300"/>
          </a:xfrm>
          <a:prstGeom prst="wedgeEllipseCallout">
            <a:avLst>
              <a:gd fmla="val -20833" name="adj1"/>
              <a:gd fmla="val 625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Oh no!  Poison Apple!</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 name="Shape 265"/>
        <p:cNvGrpSpPr/>
        <p:nvPr/>
      </p:nvGrpSpPr>
      <p:grpSpPr>
        <a:xfrm>
          <a:off x="0" y="0"/>
          <a:ext cx="0" cy="0"/>
          <a:chOff x="0" y="0"/>
          <a:chExt cx="0" cy="0"/>
        </a:xfrm>
      </p:grpSpPr>
      <p:pic>
        <p:nvPicPr>
          <p:cNvPr id="266" name="Shape 266"/>
          <p:cNvPicPr preferRelativeResize="0"/>
          <p:nvPr/>
        </p:nvPicPr>
        <p:blipFill>
          <a:blip r:embed="rId3">
            <a:alphaModFix/>
          </a:blip>
          <a:stretch>
            <a:fillRect/>
          </a:stretch>
        </p:blipFill>
        <p:spPr>
          <a:xfrm>
            <a:off x="3243350" y="3086625"/>
            <a:ext cx="2506024" cy="1879525"/>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0" name="Shape 270"/>
        <p:cNvGrpSpPr/>
        <p:nvPr/>
      </p:nvGrpSpPr>
      <p:grpSpPr>
        <a:xfrm>
          <a:off x="0" y="0"/>
          <a:ext cx="0" cy="0"/>
          <a:chOff x="0" y="0"/>
          <a:chExt cx="0" cy="0"/>
        </a:xfrm>
      </p:grpSpPr>
      <p:sp>
        <p:nvSpPr>
          <p:cNvPr id="271" name="Shape 271"/>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Don’t quit your day job.   </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x="0" y="0"/>
          <a:ext cx="0" cy="0"/>
          <a:chOff x="0" y="0"/>
          <a:chExt cx="0" cy="0"/>
        </a:xfrm>
      </p:grpSpPr>
      <p:pic>
        <p:nvPicPr>
          <p:cNvPr id="276" name="Shape 276"/>
          <p:cNvPicPr preferRelativeResize="0"/>
          <p:nvPr/>
        </p:nvPicPr>
        <p:blipFill>
          <a:blip r:embed="rId3">
            <a:alphaModFix/>
          </a:blip>
          <a:stretch>
            <a:fillRect/>
          </a:stretch>
        </p:blipFill>
        <p:spPr>
          <a:xfrm>
            <a:off x="2972625" y="3198650"/>
            <a:ext cx="2281999" cy="1711499"/>
          </a:xfrm>
          <a:prstGeom prst="rect">
            <a:avLst/>
          </a:prstGeom>
          <a:noFill/>
          <a:ln>
            <a:noFill/>
          </a:ln>
        </p:spPr>
      </p:pic>
      <p:sp>
        <p:nvSpPr>
          <p:cNvPr id="277" name="Shape 277"/>
          <p:cNvSpPr/>
          <p:nvPr/>
        </p:nvSpPr>
        <p:spPr>
          <a:xfrm>
            <a:off x="3649025" y="988575"/>
            <a:ext cx="1418999" cy="1502999"/>
          </a:xfrm>
          <a:prstGeom prst="wedgeEllipseCallout">
            <a:avLst>
              <a:gd fmla="val 16441" name="adj1"/>
              <a:gd fmla="val 95955"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This is my day job!  I have a Master’s Degree!</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 name="Shape 281"/>
        <p:cNvGrpSpPr/>
        <p:nvPr/>
      </p:nvGrpSpPr>
      <p:grpSpPr>
        <a:xfrm>
          <a:off x="0" y="0"/>
          <a:ext cx="0" cy="0"/>
          <a:chOff x="0" y="0"/>
          <a:chExt cx="0" cy="0"/>
        </a:xfrm>
      </p:grpSpPr>
      <p:sp>
        <p:nvSpPr>
          <p:cNvPr id="282" name="Shape 282"/>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2400"/>
              <a:t>Anyhoo… Snow White, Red Riding Hood, Alice (Alice in Wonderland) are innocent (inexperienced and a little naive). Clever opponents can manipulate them because these innocent figures have not learned enough to know who to trust.  In each case, learning this lesson is part of the story.</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6" name="Shape 286"/>
        <p:cNvGrpSpPr/>
        <p:nvPr/>
      </p:nvGrpSpPr>
      <p:grpSpPr>
        <a:xfrm>
          <a:off x="0" y="0"/>
          <a:ext cx="0" cy="0"/>
          <a:chOff x="0" y="0"/>
          <a:chExt cx="0" cy="0"/>
        </a:xfrm>
      </p:grpSpPr>
      <p:sp>
        <p:nvSpPr>
          <p:cNvPr id="287" name="Shape 287"/>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If you think about it, heroic characters like Bilbo Baggins, Katniss Everdeen and Rey (Star Wars) are also innocent archetype figures.</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x="0" y="0"/>
          <a:ext cx="0" cy="0"/>
          <a:chOff x="0" y="0"/>
          <a:chExt cx="0" cy="0"/>
        </a:xfrm>
      </p:grpSpPr>
      <p:sp>
        <p:nvSpPr>
          <p:cNvPr id="292" name="Shape 292"/>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Other common archetypes are the mentor and the trickster.</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6" name="Shape 296"/>
        <p:cNvGrpSpPr/>
        <p:nvPr/>
      </p:nvGrpSpPr>
      <p:grpSpPr>
        <a:xfrm>
          <a:off x="0" y="0"/>
          <a:ext cx="0" cy="0"/>
          <a:chOff x="0" y="0"/>
          <a:chExt cx="0" cy="0"/>
        </a:xfrm>
      </p:grpSpPr>
      <p:pic>
        <p:nvPicPr>
          <p:cNvPr id="297" name="Shape 297"/>
          <p:cNvPicPr preferRelativeResize="0"/>
          <p:nvPr/>
        </p:nvPicPr>
        <p:blipFill>
          <a:blip r:embed="rId3">
            <a:alphaModFix/>
          </a:blip>
          <a:stretch>
            <a:fillRect/>
          </a:stretch>
        </p:blipFill>
        <p:spPr>
          <a:xfrm>
            <a:off x="3054200" y="3257700"/>
            <a:ext cx="2257126" cy="1692825"/>
          </a:xfrm>
          <a:prstGeom prst="rect">
            <a:avLst/>
          </a:prstGeom>
          <a:noFill/>
          <a:ln>
            <a:noFill/>
          </a:ln>
        </p:spPr>
      </p:pic>
      <p:sp>
        <p:nvSpPr>
          <p:cNvPr id="298" name="Shape 298"/>
          <p:cNvSpPr/>
          <p:nvPr/>
        </p:nvSpPr>
        <p:spPr>
          <a:xfrm>
            <a:off x="3965250" y="1184625"/>
            <a:ext cx="2446799" cy="2068499"/>
          </a:xfrm>
          <a:prstGeom prst="wedgeEllipseCallout">
            <a:avLst>
              <a:gd fmla="val -14183" name="adj1"/>
              <a:gd fmla="val 59211"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What are those?</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2" name="Shape 302"/>
        <p:cNvGrpSpPr/>
        <p:nvPr/>
      </p:nvGrpSpPr>
      <p:grpSpPr>
        <a:xfrm>
          <a:off x="0" y="0"/>
          <a:ext cx="0" cy="0"/>
          <a:chOff x="0" y="0"/>
          <a:chExt cx="0" cy="0"/>
        </a:xfrm>
      </p:grpSpPr>
      <p:sp>
        <p:nvSpPr>
          <p:cNvPr id="303" name="Shape 303"/>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3000"/>
              <a:t>Let’s start with the mentor.  A mentor is a person who helps the hero.  Usually the mentor is older or at least more experienced, and gives the hero information and / or items to help the hero succeed.</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7" name="Shape 307"/>
        <p:cNvGrpSpPr/>
        <p:nvPr/>
      </p:nvGrpSpPr>
      <p:grpSpPr>
        <a:xfrm>
          <a:off x="0" y="0"/>
          <a:ext cx="0" cy="0"/>
          <a:chOff x="0" y="0"/>
          <a:chExt cx="0" cy="0"/>
        </a:xfrm>
      </p:grpSpPr>
      <p:sp>
        <p:nvSpPr>
          <p:cNvPr id="308" name="Shape 308"/>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Good examples of the classic mentor archetype are Obi Wan Kenobi, Gandalf and  Dumbledore.</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2" name="Shape 312"/>
        <p:cNvGrpSpPr/>
        <p:nvPr/>
      </p:nvGrpSpPr>
      <p:grpSpPr>
        <a:xfrm>
          <a:off x="0" y="0"/>
          <a:ext cx="0" cy="0"/>
          <a:chOff x="0" y="0"/>
          <a:chExt cx="0" cy="0"/>
        </a:xfrm>
      </p:grpSpPr>
      <p:pic>
        <p:nvPicPr>
          <p:cNvPr id="313" name="Shape 313"/>
          <p:cNvPicPr preferRelativeResize="0"/>
          <p:nvPr/>
        </p:nvPicPr>
        <p:blipFill>
          <a:blip r:embed="rId3">
            <a:alphaModFix/>
          </a:blip>
          <a:stretch>
            <a:fillRect/>
          </a:stretch>
        </p:blipFill>
        <p:spPr>
          <a:xfrm>
            <a:off x="2188500" y="3074974"/>
            <a:ext cx="2758049" cy="2068525"/>
          </a:xfrm>
          <a:prstGeom prst="rect">
            <a:avLst/>
          </a:prstGeom>
          <a:noFill/>
          <a:ln>
            <a:noFill/>
          </a:ln>
        </p:spPr>
      </p:pic>
      <p:sp>
        <p:nvSpPr>
          <p:cNvPr id="314" name="Shape 314"/>
          <p:cNvSpPr/>
          <p:nvPr/>
        </p:nvSpPr>
        <p:spPr>
          <a:xfrm>
            <a:off x="3965250" y="1184625"/>
            <a:ext cx="2036099" cy="2068499"/>
          </a:xfrm>
          <a:prstGeom prst="wedgeEllipseCallout">
            <a:avLst>
              <a:gd fmla="val -49905" name="adj1"/>
              <a:gd fmla="val 5876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So a mentor is an old guy with a beard?</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8" name="Shape 318"/>
        <p:cNvGrpSpPr/>
        <p:nvPr/>
      </p:nvGrpSpPr>
      <p:grpSpPr>
        <a:xfrm>
          <a:off x="0" y="0"/>
          <a:ext cx="0" cy="0"/>
          <a:chOff x="0" y="0"/>
          <a:chExt cx="0" cy="0"/>
        </a:xfrm>
      </p:grpSpPr>
      <p:sp>
        <p:nvSpPr>
          <p:cNvPr id="319" name="Shape 319"/>
          <p:cNvSpPr txBox="1"/>
          <p:nvPr>
            <p:ph type="title"/>
          </p:nvPr>
        </p:nvSpPr>
        <p:spPr>
          <a:xfrm>
            <a:off x="510450" y="64525"/>
            <a:ext cx="8030100" cy="2771700"/>
          </a:xfrm>
          <a:prstGeom prst="rect">
            <a:avLst/>
          </a:prstGeom>
        </p:spPr>
        <p:txBody>
          <a:bodyPr anchorCtr="0" anchor="b" bIns="91425" lIns="91425" rIns="91425" tIns="91425">
            <a:noAutofit/>
          </a:bodyPr>
          <a:lstStyle/>
          <a:p>
            <a:pPr lvl="0" rtl="0">
              <a:spcBef>
                <a:spcPts val="0"/>
              </a:spcBef>
              <a:buNone/>
            </a:pPr>
            <a:r>
              <a:rPr lang="en" sz="2400"/>
              <a:t>That’s true a lot of the time, but a mentor does not have to have a beard.  It doesn’t even have to be a man.  Yoda, Crush (the sea turtle in Finding Nemo), Glinda The Good Witch of the North, the fairy godmothers from many fairy tales are all connected to the mentor archetype.</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 name="Shape 323"/>
        <p:cNvGrpSpPr/>
        <p:nvPr/>
      </p:nvGrpSpPr>
      <p:grpSpPr>
        <a:xfrm>
          <a:off x="0" y="0"/>
          <a:ext cx="0" cy="0"/>
          <a:chOff x="0" y="0"/>
          <a:chExt cx="0" cy="0"/>
        </a:xfrm>
      </p:grpSpPr>
      <p:pic>
        <p:nvPicPr>
          <p:cNvPr id="324" name="Shape 324"/>
          <p:cNvPicPr preferRelativeResize="0"/>
          <p:nvPr/>
        </p:nvPicPr>
        <p:blipFill>
          <a:blip r:embed="rId3">
            <a:alphaModFix/>
          </a:blip>
          <a:stretch>
            <a:fillRect/>
          </a:stretch>
        </p:blipFill>
        <p:spPr>
          <a:xfrm>
            <a:off x="2291175" y="3100625"/>
            <a:ext cx="2599375" cy="1949524"/>
          </a:xfrm>
          <a:prstGeom prst="rect">
            <a:avLst/>
          </a:prstGeom>
          <a:noFill/>
          <a:ln>
            <a:noFill/>
          </a:ln>
        </p:spPr>
      </p:pic>
      <p:sp>
        <p:nvSpPr>
          <p:cNvPr id="325" name="Shape 325"/>
          <p:cNvSpPr/>
          <p:nvPr/>
        </p:nvSpPr>
        <p:spPr>
          <a:xfrm>
            <a:off x="4806550" y="895250"/>
            <a:ext cx="3341999" cy="2641799"/>
          </a:xfrm>
          <a:prstGeom prst="wedgeEllipseCallout">
            <a:avLst>
              <a:gd fmla="val -66494" name="adj1"/>
              <a:gd fmla="val 49998"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HEY check this out!  I just met this new teacher by the copy machine.  He gave me this MAGIC STAPLER and all I had to do was trade him all my lesson plans. </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 name="Shape 329"/>
        <p:cNvGrpSpPr/>
        <p:nvPr/>
      </p:nvGrpSpPr>
      <p:grpSpPr>
        <a:xfrm>
          <a:off x="0" y="0"/>
          <a:ext cx="0" cy="0"/>
          <a:chOff x="0" y="0"/>
          <a:chExt cx="0" cy="0"/>
        </a:xfrm>
      </p:grpSpPr>
      <p:sp>
        <p:nvSpPr>
          <p:cNvPr id="330" name="Shape 330"/>
          <p:cNvSpPr txBox="1"/>
          <p:nvPr>
            <p:ph type="title"/>
          </p:nvPr>
        </p:nvSpPr>
        <p:spPr>
          <a:xfrm>
            <a:off x="510450" y="829900"/>
            <a:ext cx="8123100" cy="2006399"/>
          </a:xfrm>
          <a:prstGeom prst="rect">
            <a:avLst/>
          </a:prstGeom>
        </p:spPr>
        <p:txBody>
          <a:bodyPr anchorCtr="0" anchor="b" bIns="91425" lIns="91425" rIns="91425" tIns="91425">
            <a:noAutofit/>
          </a:bodyPr>
          <a:lstStyle/>
          <a:p>
            <a:pPr lvl="0">
              <a:spcBef>
                <a:spcPts val="0"/>
              </a:spcBef>
              <a:buNone/>
            </a:pPr>
            <a:r>
              <a:rPr lang="en"/>
              <a:t>Magic stapler?  It sounds like you might have met up with the trickster archetype.</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4" name="Shape 334"/>
        <p:cNvGrpSpPr/>
        <p:nvPr/>
      </p:nvGrpSpPr>
      <p:grpSpPr>
        <a:xfrm>
          <a:off x="0" y="0"/>
          <a:ext cx="0" cy="0"/>
          <a:chOff x="0" y="0"/>
          <a:chExt cx="0" cy="0"/>
        </a:xfrm>
      </p:grpSpPr>
      <p:sp>
        <p:nvSpPr>
          <p:cNvPr id="335" name="Shape 33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3000"/>
              <a:t>The trickster is full of tricks and mischief.  Some tricksters are basically good (or morally neutral) and they just like to cause trouble for fun or they need to use tricks to defend themselves.</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9" name="Shape 339"/>
        <p:cNvGrpSpPr/>
        <p:nvPr/>
      </p:nvGrpSpPr>
      <p:grpSpPr>
        <a:xfrm>
          <a:off x="0" y="0"/>
          <a:ext cx="0" cy="0"/>
          <a:chOff x="0" y="0"/>
          <a:chExt cx="0" cy="0"/>
        </a:xfrm>
      </p:grpSpPr>
      <p:sp>
        <p:nvSpPr>
          <p:cNvPr id="340" name="Shape 340"/>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Bart Simpson, Bugs Bunny, Jack Sparrow, Odysseus.  All these characters use tricks and disguises to outwit stronger opponents.</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4" name="Shape 344"/>
        <p:cNvGrpSpPr/>
        <p:nvPr/>
      </p:nvGrpSpPr>
      <p:grpSpPr>
        <a:xfrm>
          <a:off x="0" y="0"/>
          <a:ext cx="0" cy="0"/>
          <a:chOff x="0" y="0"/>
          <a:chExt cx="0" cy="0"/>
        </a:xfrm>
      </p:grpSpPr>
      <p:sp>
        <p:nvSpPr>
          <p:cNvPr id="345" name="Shape 34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There are evil tricksters also, who use their power to harm others.</a:t>
            </a: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9" name="Shape 349"/>
        <p:cNvGrpSpPr/>
        <p:nvPr/>
      </p:nvGrpSpPr>
      <p:grpSpPr>
        <a:xfrm>
          <a:off x="0" y="0"/>
          <a:ext cx="0" cy="0"/>
          <a:chOff x="0" y="0"/>
          <a:chExt cx="0" cy="0"/>
        </a:xfrm>
      </p:grpSpPr>
      <p:sp>
        <p:nvSpPr>
          <p:cNvPr id="350" name="Shape 350"/>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3000"/>
              <a:t>The most famous examples of evil tricksters are The Joker, the Riddler and Loki.  Buddy / Syndrome from the Incredibles is another trickster as is Tolkien's famous character, Gollum. </a:t>
            </a:r>
            <a:r>
              <a:rPr lang="en"/>
              <a:t> </a:t>
            </a: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4" name="Shape 354"/>
        <p:cNvGrpSpPr/>
        <p:nvPr/>
      </p:nvGrpSpPr>
      <p:grpSpPr>
        <a:xfrm>
          <a:off x="0" y="0"/>
          <a:ext cx="0" cy="0"/>
          <a:chOff x="0" y="0"/>
          <a:chExt cx="0" cy="0"/>
        </a:xfrm>
      </p:grpSpPr>
      <p:sp>
        <p:nvSpPr>
          <p:cNvPr id="355" name="Shape 35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Another type of trickster is the shapeshifter.  A character who transforms quickly, either physically or in their personality, into someone else.</a:t>
            </a:r>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9" name="Shape 359"/>
        <p:cNvGrpSpPr/>
        <p:nvPr/>
      </p:nvGrpSpPr>
      <p:grpSpPr>
        <a:xfrm>
          <a:off x="0" y="0"/>
          <a:ext cx="0" cy="0"/>
          <a:chOff x="0" y="0"/>
          <a:chExt cx="0" cy="0"/>
        </a:xfrm>
      </p:grpSpPr>
      <p:sp>
        <p:nvSpPr>
          <p:cNvPr id="360" name="Shape 360"/>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The Wolf-Man, Mystique (X-Men), The Incredible Hulk are all examples of the shape-shifter archetype.</a:t>
            </a: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4" name="Shape 364"/>
        <p:cNvGrpSpPr/>
        <p:nvPr/>
      </p:nvGrpSpPr>
      <p:grpSpPr>
        <a:xfrm>
          <a:off x="0" y="0"/>
          <a:ext cx="0" cy="0"/>
          <a:chOff x="0" y="0"/>
          <a:chExt cx="0" cy="0"/>
        </a:xfrm>
      </p:grpSpPr>
      <p:sp>
        <p:nvSpPr>
          <p:cNvPr id="365" name="Shape 365"/>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And the most powerful trickster archetype of all is Satan himself who, in many stories, uses tricks and changes his appearance to acquire souls.</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9" name="Shape 369"/>
        <p:cNvGrpSpPr/>
        <p:nvPr/>
      </p:nvGrpSpPr>
      <p:grpSpPr>
        <a:xfrm>
          <a:off x="0" y="0"/>
          <a:ext cx="0" cy="0"/>
          <a:chOff x="0" y="0"/>
          <a:chExt cx="0" cy="0"/>
        </a:xfrm>
      </p:grpSpPr>
      <p:pic>
        <p:nvPicPr>
          <p:cNvPr id="370" name="Shape 370"/>
          <p:cNvPicPr preferRelativeResize="0"/>
          <p:nvPr/>
        </p:nvPicPr>
        <p:blipFill>
          <a:blip r:embed="rId3">
            <a:alphaModFix/>
          </a:blip>
          <a:stretch>
            <a:fillRect/>
          </a:stretch>
        </p:blipFill>
        <p:spPr>
          <a:xfrm>
            <a:off x="3589700" y="3228925"/>
            <a:ext cx="2254026" cy="1690525"/>
          </a:xfrm>
          <a:prstGeom prst="rect">
            <a:avLst/>
          </a:prstGeom>
          <a:noFill/>
          <a:ln>
            <a:noFill/>
          </a:ln>
        </p:spPr>
      </p:pic>
      <p:sp>
        <p:nvSpPr>
          <p:cNvPr id="371" name="Shape 371"/>
          <p:cNvSpPr/>
          <p:nvPr/>
        </p:nvSpPr>
        <p:spPr>
          <a:xfrm>
            <a:off x="5618675" y="456525"/>
            <a:ext cx="1502999" cy="2436299"/>
          </a:xfrm>
          <a:prstGeom prst="wedgeEllipseCallout">
            <a:avLst>
              <a:gd fmla="val -97585" name="adj1"/>
              <a:gd fmla="val 72609"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So this is just a piece of junk?</a:t>
            </a:r>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5" name="Shape 375"/>
        <p:cNvGrpSpPr/>
        <p:nvPr/>
      </p:nvGrpSpPr>
      <p:grpSpPr>
        <a:xfrm>
          <a:off x="0" y="0"/>
          <a:ext cx="0" cy="0"/>
          <a:chOff x="0" y="0"/>
          <a:chExt cx="0" cy="0"/>
        </a:xfrm>
      </p:grpSpPr>
      <p:sp>
        <p:nvSpPr>
          <p:cNvPr id="376" name="Shape 376"/>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sz="1800"/>
              <a:t>Not necessarily.  Sometimes mentors act like tricksters as a way to test the hero.  A classic example of this is when Luke Skywalker first meets Yoda.  Luke is looking for a great Jedi master, but Yoda’s appearance is deceiving.  Yoda lets Luke believe he is just an annoying swamp creature to see how his prospective student will handle the situation and Luke fails the test because of his prejudices.  Luke learns his first lesson from Yoda.</a:t>
            </a:r>
            <a:r>
              <a:rPr lang="en" sz="2400"/>
              <a:t> </a:t>
            </a:r>
          </a:p>
        </p:txBody>
      </p:sp>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0" name="Shape 380"/>
        <p:cNvGrpSpPr/>
        <p:nvPr/>
      </p:nvGrpSpPr>
      <p:grpSpPr>
        <a:xfrm>
          <a:off x="0" y="0"/>
          <a:ext cx="0" cy="0"/>
          <a:chOff x="0" y="0"/>
          <a:chExt cx="0" cy="0"/>
        </a:xfrm>
      </p:grpSpPr>
      <p:sp>
        <p:nvSpPr>
          <p:cNvPr id="381" name="Shape 381"/>
          <p:cNvSpPr txBox="1"/>
          <p:nvPr>
            <p:ph type="title"/>
          </p:nvPr>
        </p:nvSpPr>
        <p:spPr>
          <a:xfrm>
            <a:off x="510450" y="624525"/>
            <a:ext cx="8123100" cy="2211600"/>
          </a:xfrm>
          <a:prstGeom prst="rect">
            <a:avLst/>
          </a:prstGeom>
        </p:spPr>
        <p:txBody>
          <a:bodyPr anchorCtr="0" anchor="b" bIns="91425" lIns="91425" rIns="91425" tIns="91425">
            <a:noAutofit/>
          </a:bodyPr>
          <a:lstStyle/>
          <a:p>
            <a:pPr lvl="0">
              <a:spcBef>
                <a:spcPts val="0"/>
              </a:spcBef>
              <a:buNone/>
            </a:pPr>
            <a:r>
              <a:rPr lang="en" sz="2400"/>
              <a:t>When you write a story, consider using archetypes as you think about your characters and plots.  Do a web search for archetypes and explore all these possibilities.  Here are three to get you started.  Incidentally, THREE is an archetype.  Genies grant 3 wishes, Three bears, Three Musketeers, The Holy Trinity… even the Three Stooges.</a:t>
            </a:r>
          </a:p>
        </p:txBody>
      </p:sp>
      <p:sp>
        <p:nvSpPr>
          <p:cNvPr id="382" name="Shape 382"/>
          <p:cNvSpPr txBox="1"/>
          <p:nvPr/>
        </p:nvSpPr>
        <p:spPr>
          <a:xfrm>
            <a:off x="1119300" y="3135575"/>
            <a:ext cx="3537899" cy="354599"/>
          </a:xfrm>
          <a:prstGeom prst="rect">
            <a:avLst/>
          </a:prstGeom>
          <a:noFill/>
          <a:ln>
            <a:noFill/>
          </a:ln>
        </p:spPr>
        <p:txBody>
          <a:bodyPr anchorCtr="0" anchor="t" bIns="91425" lIns="91425" rIns="91425" tIns="91425">
            <a:noAutofit/>
          </a:bodyPr>
          <a:lstStyle/>
          <a:p>
            <a:pPr lvl="0">
              <a:spcBef>
                <a:spcPts val="0"/>
              </a:spcBef>
              <a:buNone/>
            </a:pPr>
            <a:r>
              <a:rPr lang="en">
                <a:solidFill>
                  <a:schemeClr val="lt1"/>
                </a:solidFill>
              </a:rPr>
              <a:t>Archetypes as Literary Devices</a:t>
            </a:r>
          </a:p>
        </p:txBody>
      </p:sp>
      <p:sp>
        <p:nvSpPr>
          <p:cNvPr id="383" name="Shape 383"/>
          <p:cNvSpPr txBox="1"/>
          <p:nvPr/>
        </p:nvSpPr>
        <p:spPr>
          <a:xfrm>
            <a:off x="1119300" y="3565000"/>
            <a:ext cx="2016300" cy="564599"/>
          </a:xfrm>
          <a:prstGeom prst="rect">
            <a:avLst/>
          </a:prstGeom>
          <a:noFill/>
          <a:ln>
            <a:noFill/>
          </a:ln>
        </p:spPr>
        <p:txBody>
          <a:bodyPr anchorCtr="0" anchor="ctr" bIns="91425" lIns="91425" rIns="91425" tIns="91425">
            <a:noAutofit/>
          </a:bodyPr>
          <a:lstStyle/>
          <a:p>
            <a:pPr lvl="0" rtl="0">
              <a:spcBef>
                <a:spcPts val="0"/>
              </a:spcBef>
              <a:buNone/>
            </a:pPr>
            <a:r>
              <a:rPr lang="en">
                <a:solidFill>
                  <a:schemeClr val="lt1"/>
                </a:solidFill>
              </a:rPr>
              <a:t>Common Archetypes</a:t>
            </a:r>
          </a:p>
        </p:txBody>
      </p:sp>
      <p:sp>
        <p:nvSpPr>
          <p:cNvPr id="384" name="Shape 384"/>
          <p:cNvSpPr txBox="1"/>
          <p:nvPr/>
        </p:nvSpPr>
        <p:spPr>
          <a:xfrm>
            <a:off x="1064175" y="4041100"/>
            <a:ext cx="3000000" cy="653400"/>
          </a:xfrm>
          <a:prstGeom prst="rect">
            <a:avLst/>
          </a:prstGeom>
          <a:noFill/>
          <a:ln>
            <a:noFill/>
          </a:ln>
        </p:spPr>
        <p:txBody>
          <a:bodyPr anchorCtr="0" anchor="ctr" bIns="91425" lIns="91425" rIns="91425" tIns="91425">
            <a:noAutofit/>
          </a:bodyPr>
          <a:lstStyle/>
          <a:p>
            <a:pPr lvl="0" rtl="0">
              <a:spcBef>
                <a:spcPts val="0"/>
              </a:spcBef>
              <a:buNone/>
            </a:pPr>
            <a:r>
              <a:rPr lang="en">
                <a:solidFill>
                  <a:schemeClr val="lt1"/>
                </a:solidFill>
              </a:rPr>
              <a:t>12 Common Archetypes</a:t>
            </a:r>
          </a:p>
        </p:txBody>
      </p:sp>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8" name="Shape 388"/>
        <p:cNvGrpSpPr/>
        <p:nvPr/>
      </p:nvGrpSpPr>
      <p:grpSpPr>
        <a:xfrm>
          <a:off x="0" y="0"/>
          <a:ext cx="0" cy="0"/>
          <a:chOff x="0" y="0"/>
          <a:chExt cx="0" cy="0"/>
        </a:xfrm>
      </p:grpSpPr>
      <p:sp>
        <p:nvSpPr>
          <p:cNvPr id="389" name="Shape 389"/>
          <p:cNvSpPr txBox="1"/>
          <p:nvPr>
            <p:ph type="title"/>
          </p:nvPr>
        </p:nvSpPr>
        <p:spPr>
          <a:xfrm>
            <a:off x="510450" y="2057400"/>
            <a:ext cx="8123100" cy="778800"/>
          </a:xfrm>
          <a:prstGeom prst="rect">
            <a:avLst/>
          </a:prstGeom>
        </p:spPr>
        <p:txBody>
          <a:bodyPr anchorCtr="0" anchor="b" bIns="91425" lIns="91425" rIns="91425" tIns="91425">
            <a:noAutofit/>
          </a:bodyPr>
          <a:lstStyle/>
          <a:p>
            <a:pPr lvl="0">
              <a:spcBef>
                <a:spcPts val="0"/>
              </a:spcBef>
              <a:buNone/>
            </a:pPr>
            <a:r>
              <a:rPr lang="en"/>
              <a:t>Happy Writing!</a:t>
            </a:r>
          </a:p>
        </p:txBody>
      </p:sp>
      <p:pic>
        <p:nvPicPr>
          <p:cNvPr id="390" name="Shape 390"/>
          <p:cNvPicPr preferRelativeResize="0"/>
          <p:nvPr/>
        </p:nvPicPr>
        <p:blipFill>
          <a:blip r:embed="rId3">
            <a:alphaModFix/>
          </a:blip>
          <a:stretch>
            <a:fillRect/>
          </a:stretch>
        </p:blipFill>
        <p:spPr>
          <a:xfrm>
            <a:off x="4596900" y="3256975"/>
            <a:ext cx="1930399" cy="1447799"/>
          </a:xfrm>
          <a:prstGeom prst="rect">
            <a:avLst/>
          </a:prstGeom>
          <a:noFill/>
          <a:ln>
            <a:noFill/>
          </a:ln>
        </p:spPr>
      </p:pic>
      <p:sp>
        <p:nvSpPr>
          <p:cNvPr id="391" name="Shape 391"/>
          <p:cNvSpPr/>
          <p:nvPr/>
        </p:nvSpPr>
        <p:spPr>
          <a:xfrm>
            <a:off x="5525325" y="1007250"/>
            <a:ext cx="1782899" cy="1726800"/>
          </a:xfrm>
          <a:prstGeom prst="wedgeEllipseCallout">
            <a:avLst>
              <a:gd fmla="val -20833" name="adj1"/>
              <a:gd fmla="val 625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tIns="91425">
            <a:noAutofit/>
          </a:bodyPr>
          <a:lstStyle/>
          <a:p>
            <a:pPr lvl="0">
              <a:spcBef>
                <a:spcPts val="0"/>
              </a:spcBef>
              <a:buNone/>
            </a:pPr>
            <a:r>
              <a:rPr lang="en"/>
              <a:t>The magical stapler grabbed my nose!</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